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4"/>
  </p:sldMasterIdLst>
  <p:notesMasterIdLst>
    <p:notesMasterId r:id="rId13"/>
  </p:notesMasterIdLst>
  <p:handoutMasterIdLst>
    <p:handoutMasterId r:id="rId14"/>
  </p:handoutMasterIdLst>
  <p:sldIdLst>
    <p:sldId id="256" r:id="rId5"/>
    <p:sldId id="267" r:id="rId6"/>
    <p:sldId id="268" r:id="rId7"/>
    <p:sldId id="269" r:id="rId8"/>
    <p:sldId id="270" r:id="rId9"/>
    <p:sldId id="271" r:id="rId10"/>
    <p:sldId id="272" r:id="rId11"/>
    <p:sldId id="273" r:id="rId1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8AF71F7-7A00-32A0-C8C0-D6EA7CAF1A5C}" name="縣　直弥" initials="縣　直弥" userId="S::n-agata@city.kakegawa.shizuoka.jp::0ae2b59f-4f87-4e3e-b270-d0656717df0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E1"/>
    <a:srgbClr val="FFF7F7"/>
    <a:srgbClr val="FFCCC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89" autoAdjust="0"/>
    <p:restoredTop sz="96091" autoAdjust="0"/>
  </p:normalViewPr>
  <p:slideViewPr>
    <p:cSldViewPr snapToGrid="0">
      <p:cViewPr varScale="1">
        <p:scale>
          <a:sx n="100" d="100"/>
          <a:sy n="100" d="100"/>
        </p:scale>
        <p:origin x="1530"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2" d="100"/>
          <a:sy n="72" d="100"/>
        </p:scale>
        <p:origin x="18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208C6DA-3845-4787-8D17-5354B73E89C3}"/>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144F6D-8850-49FA-8A34-18F724B05326}"/>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AF531ED-6534-4361-8109-C2A37CFE7BB0}" type="datetimeFigureOut">
              <a:rPr kumimoji="1" lang="ja-JP" altLang="en-US" smtClean="0"/>
              <a:t>2023/5/15</a:t>
            </a:fld>
            <a:endParaRPr kumimoji="1" lang="ja-JP" altLang="en-US"/>
          </a:p>
        </p:txBody>
      </p:sp>
      <p:sp>
        <p:nvSpPr>
          <p:cNvPr id="4" name="フッター プレースホルダー 3">
            <a:extLst>
              <a:ext uri="{FF2B5EF4-FFF2-40B4-BE49-F238E27FC236}">
                <a16:creationId xmlns:a16="http://schemas.microsoft.com/office/drawing/2014/main" id="{2F1A7946-F000-42CD-852A-E7502B0BCB8F}"/>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8F52E06-AB82-492D-8F31-007089238592}"/>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4C2079D-C1B5-4853-A4ED-E1A76DA11959}" type="slidenum">
              <a:rPr kumimoji="1" lang="ja-JP" altLang="en-US" smtClean="0"/>
              <a:t>‹#›</a:t>
            </a:fld>
            <a:endParaRPr kumimoji="1" lang="ja-JP" altLang="en-US"/>
          </a:p>
        </p:txBody>
      </p:sp>
    </p:spTree>
    <p:extLst>
      <p:ext uri="{BB962C8B-B14F-4D97-AF65-F5344CB8AC3E}">
        <p14:creationId xmlns:p14="http://schemas.microsoft.com/office/powerpoint/2010/main" val="1056097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F643906-AC1F-4C58-A6FF-6C37159FA3DC}" type="datetimeFigureOut">
              <a:rPr kumimoji="1" lang="ja-JP" altLang="en-US" smtClean="0"/>
              <a:t>2023/5/15</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680132C-2FC9-46C9-ADF3-EA0F3A958F45}" type="slidenum">
              <a:rPr kumimoji="1" lang="ja-JP" altLang="en-US" smtClean="0"/>
              <a:t>‹#›</a:t>
            </a:fld>
            <a:endParaRPr kumimoji="1" lang="ja-JP" altLang="en-US"/>
          </a:p>
        </p:txBody>
      </p:sp>
    </p:spTree>
    <p:extLst>
      <p:ext uri="{BB962C8B-B14F-4D97-AF65-F5344CB8AC3E}">
        <p14:creationId xmlns:p14="http://schemas.microsoft.com/office/powerpoint/2010/main" val="2380629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680132C-2FC9-46C9-ADF3-EA0F3A958F45}" type="slidenum">
              <a:rPr kumimoji="1" lang="ja-JP" altLang="en-US" smtClean="0"/>
              <a:t>0</a:t>
            </a:fld>
            <a:endParaRPr kumimoji="1" lang="ja-JP" altLang="en-US"/>
          </a:p>
        </p:txBody>
      </p:sp>
    </p:spTree>
    <p:extLst>
      <p:ext uri="{BB962C8B-B14F-4D97-AF65-F5344CB8AC3E}">
        <p14:creationId xmlns:p14="http://schemas.microsoft.com/office/powerpoint/2010/main" val="33740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6A851B-5E7A-4F4E-854E-208060BDE154}" type="datetime1">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288081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AEA002-4832-47A3-9BE4-FBDC4F17F128}" type="datetime1">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3888088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3FACF8-F998-4CC7-9CB9-50887A58BACA}" type="datetime1">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1244042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4026D4-7BDF-447C-8FC8-D7D0F183C341}" type="datetime1">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197756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2B5F29-6B3B-42C4-B9AB-550356336CAE}" type="datetime1">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3505263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B5DF33-A73D-4393-858B-3C2DDEA0C6A2}" type="datetime1">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105784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B9214E-EAFE-48D5-86A9-E65AA4708D88}" type="datetime1">
              <a:rPr kumimoji="1" lang="ja-JP" altLang="en-US" smtClean="0"/>
              <a:t>2023/5/15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4704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B33B9DD-85B8-4F4B-82DC-EEC9163A329B}" type="datetime1">
              <a:rPr kumimoji="1" lang="ja-JP" altLang="en-US" smtClean="0"/>
              <a:t>2023/5/15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88263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4CDC6-C1E0-4F74-ADBE-1719CF4C794D}" type="datetime1">
              <a:rPr kumimoji="1" lang="ja-JP" altLang="en-US" smtClean="0"/>
              <a:t>2023/5/15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39549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A81FD01-E6AE-4050-AC2F-AF2839C1944E}" type="datetime1">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247764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61B375-9CD8-4281-9227-F91CE447B25B}" type="datetime1">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391445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EA618E7-C9E4-4D22-A367-0165D26DE286}" type="datetime1">
              <a:rPr kumimoji="1" lang="ja-JP" altLang="en-US" smtClean="0"/>
              <a:t>2023/5/15</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214DDD6-63DB-4919-A1F3-58F090FA2CE2}" type="slidenum">
              <a:rPr kumimoji="1" lang="ja-JP" altLang="en-US" smtClean="0"/>
              <a:t>‹#›</a:t>
            </a:fld>
            <a:endParaRPr kumimoji="1" lang="ja-JP" altLang="en-US"/>
          </a:p>
        </p:txBody>
      </p:sp>
    </p:spTree>
    <p:extLst>
      <p:ext uri="{BB962C8B-B14F-4D97-AF65-F5344CB8AC3E}">
        <p14:creationId xmlns:p14="http://schemas.microsoft.com/office/powerpoint/2010/main" val="38821677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F7DD52CA-A7AD-45CA-A7C9-681E9C07CA78}"/>
              </a:ext>
            </a:extLst>
          </p:cNvPr>
          <p:cNvSpPr txBox="1"/>
          <p:nvPr/>
        </p:nvSpPr>
        <p:spPr>
          <a:xfrm>
            <a:off x="1025495" y="2517605"/>
            <a:ext cx="8523647" cy="1199816"/>
          </a:xfrm>
          <a:prstGeom prst="rect">
            <a:avLst/>
          </a:prstGeom>
          <a:noFill/>
        </p:spPr>
        <p:txBody>
          <a:bodyPr wrap="square" lIns="0" tIns="0" rIns="0" bIns="0" rtlCol="0">
            <a:noAutofit/>
          </a:bodyPr>
          <a:lstStyle/>
          <a:p>
            <a:pPr algn="ctr">
              <a:lnSpc>
                <a:spcPct val="150000"/>
              </a:lnSpc>
            </a:pPr>
            <a:r>
              <a:rPr kumimoji="1" lang="ja-JP" altLang="en-US" sz="48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　飯島町ＤＸ推進方針</a:t>
            </a:r>
          </a:p>
        </p:txBody>
      </p:sp>
      <p:sp>
        <p:nvSpPr>
          <p:cNvPr id="4" name="テキスト ボックス 3">
            <a:extLst>
              <a:ext uri="{FF2B5EF4-FFF2-40B4-BE49-F238E27FC236}">
                <a16:creationId xmlns:a16="http://schemas.microsoft.com/office/drawing/2014/main" id="{ED526F7B-69EC-4145-8220-4B18C8A66C34}"/>
              </a:ext>
            </a:extLst>
          </p:cNvPr>
          <p:cNvSpPr txBox="1"/>
          <p:nvPr/>
        </p:nvSpPr>
        <p:spPr>
          <a:xfrm>
            <a:off x="9330" y="5890206"/>
            <a:ext cx="10691813" cy="522512"/>
          </a:xfrm>
          <a:prstGeom prst="rect">
            <a:avLst/>
          </a:prstGeom>
          <a:noFill/>
        </p:spPr>
        <p:txBody>
          <a:bodyPr wrap="square" lIns="0" tIns="0" rIns="0" bIns="0" rtlCol="0" anchor="ctr">
            <a:noAutofit/>
          </a:bodyPr>
          <a:lstStyle/>
          <a:p>
            <a:pPr algn="ctr">
              <a:lnSpc>
                <a:spcPct val="150000"/>
              </a:lnSpc>
            </a:pPr>
            <a:r>
              <a:rPr kumimoji="1" lang="en-US" altLang="ja-JP"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2023</a:t>
            </a:r>
            <a:r>
              <a:rPr kumimoji="1" lang="ja-JP" altLang="en-US"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年（令和５年）</a:t>
            </a:r>
            <a:r>
              <a:rPr kumimoji="1" lang="en-US" altLang="ja-JP"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5</a:t>
            </a:r>
            <a:r>
              <a:rPr kumimoji="1" lang="ja-JP" altLang="en-US"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月</a:t>
            </a:r>
            <a:endParaRPr kumimoji="1" lang="en-US" altLang="ja-JP"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a:extLst>
              <a:ext uri="{FF2B5EF4-FFF2-40B4-BE49-F238E27FC236}">
                <a16:creationId xmlns:a16="http://schemas.microsoft.com/office/drawing/2014/main" id="{CC6B5B65-8255-4F83-830C-C58AF55A05C9}"/>
              </a:ext>
            </a:extLst>
          </p:cNvPr>
          <p:cNvSpPr txBox="1"/>
          <p:nvPr/>
        </p:nvSpPr>
        <p:spPr>
          <a:xfrm>
            <a:off x="3109" y="6506022"/>
            <a:ext cx="10691813" cy="587826"/>
          </a:xfrm>
          <a:prstGeom prst="rect">
            <a:avLst/>
          </a:prstGeom>
          <a:noFill/>
        </p:spPr>
        <p:txBody>
          <a:bodyPr wrap="square" lIns="0" tIns="0" rIns="0" bIns="0" rtlCol="0" anchor="ctr">
            <a:noAutofit/>
          </a:bodyPr>
          <a:lstStyle/>
          <a:p>
            <a:pPr algn="ctr">
              <a:lnSpc>
                <a:spcPct val="150000"/>
              </a:lnSpc>
            </a:pPr>
            <a:r>
              <a:rPr kumimoji="1" lang="ja-JP" altLang="en-US"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総務課　秘書広報係</a:t>
            </a:r>
            <a:endParaRPr kumimoji="1" lang="en-US" altLang="ja-JP"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52217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C991C86A-DB55-470E-AC2B-35B600DE659B}"/>
              </a:ext>
            </a:extLst>
          </p:cNvPr>
          <p:cNvSpPr/>
          <p:nvPr/>
        </p:nvSpPr>
        <p:spPr>
          <a:xfrm>
            <a:off x="0" y="0"/>
            <a:ext cx="10691813" cy="7559675"/>
          </a:xfrm>
          <a:prstGeom prst="roundRect">
            <a:avLst>
              <a:gd name="adj" fmla="val 0"/>
            </a:avLst>
          </a:prstGeom>
          <a:gradFill flip="none" rotWithShape="1">
            <a:gsLst>
              <a:gs pos="0">
                <a:srgbClr val="FFCCCC"/>
              </a:gs>
              <a:gs pos="62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4" name="スライド番号プレースホルダー 3">
            <a:extLst>
              <a:ext uri="{FF2B5EF4-FFF2-40B4-BE49-F238E27FC236}">
                <a16:creationId xmlns:a16="http://schemas.microsoft.com/office/drawing/2014/main" id="{B203D1CE-7D7B-4458-A7EF-FA267CFC05FC}"/>
              </a:ext>
            </a:extLst>
          </p:cNvPr>
          <p:cNvSpPr>
            <a:spLocks noGrp="1"/>
          </p:cNvSpPr>
          <p:nvPr>
            <p:ph type="sldNum" sz="quarter" idx="12"/>
          </p:nvPr>
        </p:nvSpPr>
        <p:spPr>
          <a:xfrm>
            <a:off x="9862457" y="109165"/>
            <a:ext cx="829356"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1</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0C876B3-9295-4DC7-9CC2-00D93058F899}"/>
              </a:ext>
            </a:extLst>
          </p:cNvPr>
          <p:cNvSpPr/>
          <p:nvPr/>
        </p:nvSpPr>
        <p:spPr>
          <a:xfrm>
            <a:off x="-4521" y="151490"/>
            <a:ext cx="10696334" cy="47304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目　次</a:t>
            </a:r>
            <a:endParaRPr lang="ja-JP" altLang="ja-JP" sz="2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5" name="正方形/長方形 14">
            <a:extLst>
              <a:ext uri="{FF2B5EF4-FFF2-40B4-BE49-F238E27FC236}">
                <a16:creationId xmlns:a16="http://schemas.microsoft.com/office/drawing/2014/main" id="{72A2CAF4-A629-4F60-AC15-631029877C71}"/>
              </a:ext>
            </a:extLst>
          </p:cNvPr>
          <p:cNvSpPr/>
          <p:nvPr/>
        </p:nvSpPr>
        <p:spPr>
          <a:xfrm>
            <a:off x="7511144" y="667323"/>
            <a:ext cx="215537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・・・・・・・２</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16" name="正方形/長方形 15">
            <a:extLst>
              <a:ext uri="{FF2B5EF4-FFF2-40B4-BE49-F238E27FC236}">
                <a16:creationId xmlns:a16="http://schemas.microsoft.com/office/drawing/2014/main" id="{55B042CD-D914-4B3C-AF58-248ABE10843C}"/>
              </a:ext>
            </a:extLst>
          </p:cNvPr>
          <p:cNvSpPr/>
          <p:nvPr/>
        </p:nvSpPr>
        <p:spPr>
          <a:xfrm>
            <a:off x="7514252" y="1276936"/>
            <a:ext cx="215537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・・・・・・・３</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pic>
        <p:nvPicPr>
          <p:cNvPr id="36" name="図 35">
            <a:extLst>
              <a:ext uri="{FF2B5EF4-FFF2-40B4-BE49-F238E27FC236}">
                <a16:creationId xmlns:a16="http://schemas.microsoft.com/office/drawing/2014/main" id="{D7AA1468-CDCB-4A0B-BCB5-057944AC3C44}"/>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a:off x="1461725" y="4255143"/>
            <a:ext cx="6273350" cy="3292498"/>
          </a:xfrm>
          <a:prstGeom prst="rect">
            <a:avLst/>
          </a:prstGeom>
        </p:spPr>
      </p:pic>
      <p:sp>
        <p:nvSpPr>
          <p:cNvPr id="8" name="正方形/長方形 7">
            <a:extLst>
              <a:ext uri="{FF2B5EF4-FFF2-40B4-BE49-F238E27FC236}">
                <a16:creationId xmlns:a16="http://schemas.microsoft.com/office/drawing/2014/main" id="{6D0947E8-3BB8-433C-AD7F-463B55F18DEA}"/>
              </a:ext>
            </a:extLst>
          </p:cNvPr>
          <p:cNvSpPr/>
          <p:nvPr/>
        </p:nvSpPr>
        <p:spPr>
          <a:xfrm>
            <a:off x="1043962" y="830425"/>
            <a:ext cx="7176308" cy="56823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第１　　飯島町ＤＸ推進方針の背景と目的　　　　　　　　　　　　　　　　　　　　　　　　　</a:t>
            </a:r>
            <a:endParaRPr lang="en-US" altLang="ja-JP"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ja-JP" sz="2000" spc="50" dirty="0">
                <a:solidFill>
                  <a:srgbClr val="000000"/>
                </a:solidFill>
                <a:effectLst/>
                <a:ea typeface="UD デジタル 教科書体 NK-R" panose="02020400000000000000" pitchFamily="18" charset="-128"/>
                <a:cs typeface="ＭＳ 明朝" panose="02020609040205080304" pitchFamily="17" charset="-128"/>
              </a:rPr>
              <a:t>第２</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　　飯島町ＤＸ推進方針の位置付けと推進体制　　　　　　　　　　　　　　　</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a:p>
            <a:r>
              <a:rPr lang="ja-JP" altLang="ja-JP" sz="2000" spc="50" dirty="0">
                <a:solidFill>
                  <a:srgbClr val="000000"/>
                </a:solidFill>
                <a:effectLst/>
                <a:ea typeface="UD デジタル 教科書体 NK-R" panose="02020400000000000000" pitchFamily="18" charset="-128"/>
                <a:cs typeface="ＭＳ 明朝" panose="02020609040205080304" pitchFamily="17" charset="-128"/>
              </a:rPr>
              <a:t>第</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３</a:t>
            </a:r>
            <a:r>
              <a:rPr lang="ja-JP" altLang="en-US" sz="2000" spc="50" dirty="0">
                <a:solidFill>
                  <a:srgbClr val="000000"/>
                </a:solidFill>
                <a:ea typeface="UD デジタル 教科書体 NK-R" panose="02020400000000000000" pitchFamily="18" charset="-128"/>
                <a:cs typeface="ＭＳ 明朝" panose="02020609040205080304" pitchFamily="17" charset="-128"/>
              </a:rPr>
              <a:t>　　</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飯島町ＤＸ推進方針の推進期間と目指す姿・実現</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r>
              <a:rPr lang="ja-JP" altLang="en-US" sz="2000" spc="50" dirty="0">
                <a:solidFill>
                  <a:srgbClr val="000000"/>
                </a:solidFill>
                <a:ea typeface="UD デジタル 教科書体 NK-R" panose="02020400000000000000" pitchFamily="18" charset="-128"/>
                <a:cs typeface="ＭＳ 明朝" panose="02020609040205080304" pitchFamily="17" charset="-128"/>
              </a:rPr>
              <a:t>　　　　　</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に向けた方向性　　　　　　　　　　　　　　　　　　　　　　　　　　　　　　　　　　　　</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r>
              <a:rPr lang="ja-JP" altLang="ja-JP" sz="2000" spc="50" dirty="0">
                <a:solidFill>
                  <a:srgbClr val="000000"/>
                </a:solidFill>
                <a:effectLst/>
                <a:ea typeface="UD デジタル 教科書体 NK-R" panose="02020400000000000000" pitchFamily="18" charset="-128"/>
                <a:cs typeface="ＭＳ 明朝" panose="02020609040205080304" pitchFamily="17" charset="-128"/>
              </a:rPr>
              <a:t>第</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４　　</a:t>
            </a:r>
            <a:r>
              <a:rPr lang="ja-JP" altLang="en-US" sz="2000" spc="55" dirty="0">
                <a:solidFill>
                  <a:srgbClr val="000000"/>
                </a:solidFill>
                <a:ea typeface="UD デジタル 教科書体 NK-R" panose="02020400000000000000" pitchFamily="18" charset="-128"/>
                <a:cs typeface="ＭＳ 明朝" panose="02020609040205080304" pitchFamily="17" charset="-128"/>
              </a:rPr>
              <a:t>自治体ＤＸの</a:t>
            </a:r>
            <a:r>
              <a:rPr lang="ja-JP" altLang="en-US" sz="2000" spc="55" dirty="0">
                <a:solidFill>
                  <a:srgbClr val="000000"/>
                </a:solidFill>
                <a:effectLst/>
                <a:ea typeface="UD デジタル 教科書体 NK-R" panose="02020400000000000000" pitchFamily="18" charset="-128"/>
                <a:cs typeface="ＭＳ 明朝" panose="02020609040205080304" pitchFamily="17" charset="-128"/>
              </a:rPr>
              <a:t>重点取組事項（自治体の業務システムの</a:t>
            </a:r>
            <a:endParaRPr lang="en-US" altLang="ja-JP" sz="2000" spc="55" dirty="0">
              <a:solidFill>
                <a:srgbClr val="000000"/>
              </a:solidFill>
              <a:effectLst/>
              <a:ea typeface="UD デジタル 教科書体 NK-R" panose="02020400000000000000" pitchFamily="18" charset="-128"/>
              <a:cs typeface="ＭＳ 明朝" panose="02020609040205080304" pitchFamily="17" charset="-128"/>
            </a:endParaRPr>
          </a:p>
          <a:p>
            <a:r>
              <a:rPr lang="ja-JP" altLang="en-US" sz="2000" spc="55" dirty="0">
                <a:solidFill>
                  <a:srgbClr val="000000"/>
                </a:solidFill>
                <a:ea typeface="UD デジタル 教科書体 NK-R" panose="02020400000000000000" pitchFamily="18" charset="-128"/>
                <a:cs typeface="ＭＳ 明朝" panose="02020609040205080304" pitchFamily="17" charset="-128"/>
              </a:rPr>
              <a:t>　　　　　</a:t>
            </a:r>
            <a:r>
              <a:rPr lang="ja-JP" altLang="en-US" sz="2000" spc="55" dirty="0">
                <a:solidFill>
                  <a:srgbClr val="000000"/>
                </a:solidFill>
                <a:effectLst/>
                <a:ea typeface="UD デジタル 教科書体 NK-R" panose="02020400000000000000" pitchFamily="18" charset="-128"/>
                <a:cs typeface="ＭＳ 明朝" panose="02020609040205080304" pitchFamily="17" charset="-128"/>
              </a:rPr>
              <a:t>改革）及び工程表</a:t>
            </a:r>
            <a:endParaRPr lang="en-US" altLang="ja-JP" sz="2000" spc="55"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5" dirty="0">
              <a:solidFill>
                <a:srgbClr val="000000"/>
              </a:solidFill>
              <a:ea typeface="UD デジタル 教科書体 NK-R" panose="02020400000000000000" pitchFamily="18" charset="-128"/>
              <a:cs typeface="ＭＳ 明朝" panose="02020609040205080304" pitchFamily="17" charset="-128"/>
            </a:endParaRPr>
          </a:p>
          <a:p>
            <a:r>
              <a:rPr lang="ja-JP" altLang="ja-JP" sz="2000" spc="50" dirty="0">
                <a:solidFill>
                  <a:srgbClr val="000000"/>
                </a:solidFill>
                <a:effectLst/>
                <a:ea typeface="UD デジタル 教科書体 NK-R" panose="02020400000000000000" pitchFamily="18" charset="-128"/>
                <a:cs typeface="ＭＳ 明朝" panose="02020609040205080304" pitchFamily="17" charset="-128"/>
              </a:rPr>
              <a:t>第</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５　　自治体ＤＸの取組とあわせて取り組むデジタル社会の実現</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r>
              <a:rPr lang="ja-JP" altLang="en-US" sz="2000" spc="50" dirty="0">
                <a:solidFill>
                  <a:srgbClr val="000000"/>
                </a:solidFill>
                <a:ea typeface="UD デジタル 教科書体 NK-R" panose="02020400000000000000" pitchFamily="18" charset="-128"/>
                <a:cs typeface="ＭＳ 明朝" panose="02020609040205080304" pitchFamily="17" charset="-128"/>
              </a:rPr>
              <a:t>　　　　　</a:t>
            </a:r>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に向けた取組</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a:p>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第６　　各団体において必要に応じ実施を検討する取組</a:t>
            </a:r>
            <a:endParaRPr lang="en-US" altLang="ja-JP" sz="2000" spc="50"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a:p>
            <a:r>
              <a:rPr lang="ja-JP" altLang="en-US" sz="2000" spc="50" dirty="0">
                <a:solidFill>
                  <a:srgbClr val="000000"/>
                </a:solidFill>
                <a:effectLst/>
                <a:ea typeface="UD デジタル 教科書体 NK-R" panose="02020400000000000000" pitchFamily="18" charset="-128"/>
                <a:cs typeface="ＭＳ 明朝" panose="02020609040205080304" pitchFamily="17" charset="-128"/>
              </a:rPr>
              <a:t>用語集</a:t>
            </a:r>
            <a:endParaRPr lang="en-US" altLang="ja-JP" sz="2000" spc="55" dirty="0">
              <a:solidFill>
                <a:srgbClr val="000000"/>
              </a:solidFill>
              <a:ea typeface="UD デジタル 教科書体 NK-R" panose="02020400000000000000" pitchFamily="18" charset="-128"/>
              <a:cs typeface="ＭＳ 明朝" panose="02020609040205080304" pitchFamily="17" charset="-128"/>
            </a:endParaRPr>
          </a:p>
          <a:p>
            <a:endParaRPr lang="en-US" altLang="ja-JP" sz="2000" spc="55" dirty="0">
              <a:solidFill>
                <a:srgbClr val="000000"/>
              </a:solidFill>
              <a:effectLst/>
              <a:ea typeface="UD デジタル 教科書体 NK-R" panose="02020400000000000000" pitchFamily="18" charset="-128"/>
              <a:cs typeface="ＭＳ 明朝" panose="02020609040205080304" pitchFamily="17" charset="-128"/>
            </a:endParaRPr>
          </a:p>
          <a:p>
            <a:endParaRPr lang="en-US" altLang="ja-JP" sz="2000" spc="55" dirty="0">
              <a:solidFill>
                <a:srgbClr val="000000"/>
              </a:solidFill>
              <a:ea typeface="UD デジタル 教科書体 NK-R" panose="02020400000000000000" pitchFamily="18" charset="-128"/>
              <a:cs typeface="ＭＳ 明朝" panose="02020609040205080304" pitchFamily="17" charset="-128"/>
            </a:endParaRPr>
          </a:p>
          <a:p>
            <a:endParaRPr lang="en-US" altLang="ja-JP" sz="2000" spc="55" dirty="0">
              <a:solidFill>
                <a:srgbClr val="000000"/>
              </a:solidFill>
              <a:effectLst/>
              <a:ea typeface="UD デジタル 教科書体 NK-R" panose="02020400000000000000" pitchFamily="18" charset="-128"/>
              <a:cs typeface="ＭＳ 明朝" panose="02020609040205080304" pitchFamily="17" charset="-128"/>
            </a:endParaRPr>
          </a:p>
        </p:txBody>
      </p:sp>
      <p:sp>
        <p:nvSpPr>
          <p:cNvPr id="17" name="正方形/長方形 16">
            <a:extLst>
              <a:ext uri="{FF2B5EF4-FFF2-40B4-BE49-F238E27FC236}">
                <a16:creationId xmlns:a16="http://schemas.microsoft.com/office/drawing/2014/main" id="{DE555E79-AA54-4F39-934F-9E68B9F53BBA}"/>
              </a:ext>
            </a:extLst>
          </p:cNvPr>
          <p:cNvSpPr/>
          <p:nvPr/>
        </p:nvSpPr>
        <p:spPr>
          <a:xfrm>
            <a:off x="7514252" y="2190162"/>
            <a:ext cx="2158479"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・・・・・・・４</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18" name="正方形/長方形 17">
            <a:extLst>
              <a:ext uri="{FF2B5EF4-FFF2-40B4-BE49-F238E27FC236}">
                <a16:creationId xmlns:a16="http://schemas.microsoft.com/office/drawing/2014/main" id="{019D8D57-9DB9-40C5-A259-C32ECBCEAE9A}"/>
              </a:ext>
            </a:extLst>
          </p:cNvPr>
          <p:cNvSpPr/>
          <p:nvPr/>
        </p:nvSpPr>
        <p:spPr>
          <a:xfrm>
            <a:off x="7504922" y="3097278"/>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・・・・・・・５</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19" name="正方形/長方形 18">
            <a:extLst>
              <a:ext uri="{FF2B5EF4-FFF2-40B4-BE49-F238E27FC236}">
                <a16:creationId xmlns:a16="http://schemas.microsoft.com/office/drawing/2014/main" id="{D14AE57C-4641-4222-9A01-A551C472DC80}"/>
              </a:ext>
            </a:extLst>
          </p:cNvPr>
          <p:cNvSpPr/>
          <p:nvPr/>
        </p:nvSpPr>
        <p:spPr>
          <a:xfrm>
            <a:off x="7498701" y="5565441"/>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20" name="正方形/長方形 19">
            <a:extLst>
              <a:ext uri="{FF2B5EF4-FFF2-40B4-BE49-F238E27FC236}">
                <a16:creationId xmlns:a16="http://schemas.microsoft.com/office/drawing/2014/main" id="{9AFEDF2F-59E4-43FB-9A44-ABF75D5A4BF0}"/>
              </a:ext>
            </a:extLst>
          </p:cNvPr>
          <p:cNvSpPr/>
          <p:nvPr/>
        </p:nvSpPr>
        <p:spPr>
          <a:xfrm>
            <a:off x="7505267" y="5929188"/>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13" name="正方形/長方形 12">
            <a:extLst>
              <a:ext uri="{FF2B5EF4-FFF2-40B4-BE49-F238E27FC236}">
                <a16:creationId xmlns:a16="http://schemas.microsoft.com/office/drawing/2014/main" id="{095B20DE-5701-4B91-9A9F-0B07D071C3B8}"/>
              </a:ext>
            </a:extLst>
          </p:cNvPr>
          <p:cNvSpPr/>
          <p:nvPr/>
        </p:nvSpPr>
        <p:spPr>
          <a:xfrm>
            <a:off x="7498700" y="3978369"/>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・・・・・・・６</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14" name="正方形/長方形 13">
            <a:extLst>
              <a:ext uri="{FF2B5EF4-FFF2-40B4-BE49-F238E27FC236}">
                <a16:creationId xmlns:a16="http://schemas.microsoft.com/office/drawing/2014/main" id="{BD0DE4B8-A928-4189-A825-968361B81609}"/>
              </a:ext>
            </a:extLst>
          </p:cNvPr>
          <p:cNvSpPr/>
          <p:nvPr/>
        </p:nvSpPr>
        <p:spPr>
          <a:xfrm>
            <a:off x="7501808" y="4653285"/>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・・・・・・・６</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21" name="正方形/長方形 20">
            <a:extLst>
              <a:ext uri="{FF2B5EF4-FFF2-40B4-BE49-F238E27FC236}">
                <a16:creationId xmlns:a16="http://schemas.microsoft.com/office/drawing/2014/main" id="{2568A8C8-F18C-4402-B7D4-1D2BC40E53C7}"/>
              </a:ext>
            </a:extLst>
          </p:cNvPr>
          <p:cNvSpPr/>
          <p:nvPr/>
        </p:nvSpPr>
        <p:spPr>
          <a:xfrm>
            <a:off x="7498700" y="5304933"/>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ja-JP" altLang="en-US" sz="2000" spc="50" dirty="0">
                <a:solidFill>
                  <a:srgbClr val="000000"/>
                </a:solidFill>
                <a:ea typeface="UD デジタル 教科書体 NK-R" panose="02020400000000000000" pitchFamily="18" charset="-128"/>
                <a:cs typeface="ＭＳ 明朝" panose="02020609040205080304" pitchFamily="17" charset="-128"/>
              </a:rPr>
              <a:t>・・・・・・・７</a:t>
            </a: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Tree>
    <p:extLst>
      <p:ext uri="{BB962C8B-B14F-4D97-AF65-F5344CB8AC3E}">
        <p14:creationId xmlns:p14="http://schemas.microsoft.com/office/powerpoint/2010/main" val="380499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5A7DB93-A405-499F-81E0-48E7121E11A2}"/>
              </a:ext>
            </a:extLst>
          </p:cNvPr>
          <p:cNvSpPr>
            <a:spLocks noGrp="1"/>
          </p:cNvSpPr>
          <p:nvPr>
            <p:ph type="sldNum" sz="quarter" idx="12"/>
          </p:nvPr>
        </p:nvSpPr>
        <p:spPr>
          <a:xfrm>
            <a:off x="10077059" y="7155995"/>
            <a:ext cx="616808"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2</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5D20E968-6931-4B48-A0F3-E88A4E70648B}"/>
              </a:ext>
            </a:extLst>
          </p:cNvPr>
          <p:cNvSpPr/>
          <p:nvPr/>
        </p:nvSpPr>
        <p:spPr>
          <a:xfrm>
            <a:off x="7903" y="192432"/>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第１　飯島町ＤＸ推進方針の背景と目的</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 name="正方形/長方形 5">
            <a:extLst>
              <a:ext uri="{FF2B5EF4-FFF2-40B4-BE49-F238E27FC236}">
                <a16:creationId xmlns:a16="http://schemas.microsoft.com/office/drawing/2014/main" id="{1E7B137C-4373-4BEF-8EC7-20C061F06EFE}"/>
              </a:ext>
            </a:extLst>
          </p:cNvPr>
          <p:cNvSpPr/>
          <p:nvPr/>
        </p:nvSpPr>
        <p:spPr>
          <a:xfrm>
            <a:off x="317241" y="1054731"/>
            <a:ext cx="10077061" cy="249019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近年のインターネット等のＩＣＴ（情報通信技術）の目覚ましい発展は、私たちの社会生活に大きな変化をもたらしてきました。特にスマートフォンの普及は、多様で大量の情報の取得や発信を可能にし、仕事、観光、エンターテイメント、医療、介護等のあらゆる場面でデジタル技術が必要不可欠なものとなっ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また、新型コロナウイルス感染症の拡大により、人との接触や「密」を避ける等、これまでの生活様式の変容を強いられることとなりました。この結果、テレワーク、リモート授業、オンライン会議、キャッシュレス決済など、デジタルを活用した「新たな日常」の定着に向けた取り組みが急速に広がり始め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一方、新型コロナウイルス感染症の対策を行う中で、書面、押印、対面を前提とした従来の行政手続きや、業務間の連携がデジタルで完結できない等、行政分野におけるデジタル化の遅れが顕在化しました。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このため、国において「デジタル・ガバメント実行計画（令和２年</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月</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25</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における自治体関連の各施策について、自治体が重点的に取り組むべき内容を具体化するとともに、「自治体デジタル・トランスフォーメーション（ＤＸ）推進計画」を策定し、デジタル社会の構築に向けた取り組みを全自治体において着実に進めていくことが示されるなど、社会全体のＤＸの推進が重要な課題となっ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8" name="直線コネクタ 7">
            <a:extLst>
              <a:ext uri="{FF2B5EF4-FFF2-40B4-BE49-F238E27FC236}">
                <a16:creationId xmlns:a16="http://schemas.microsoft.com/office/drawing/2014/main" id="{E6A0A6B0-37FD-465C-9CB2-C9D52F1169B5}"/>
              </a:ext>
            </a:extLst>
          </p:cNvPr>
          <p:cNvCxnSpPr/>
          <p:nvPr/>
        </p:nvCxnSpPr>
        <p:spPr>
          <a:xfrm>
            <a:off x="0" y="569170"/>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11" name="正方形/長方形 10">
            <a:extLst>
              <a:ext uri="{FF2B5EF4-FFF2-40B4-BE49-F238E27FC236}">
                <a16:creationId xmlns:a16="http://schemas.microsoft.com/office/drawing/2014/main" id="{3DA651AA-1365-46D9-8392-B6FA2350A1A0}"/>
              </a:ext>
            </a:extLst>
          </p:cNvPr>
          <p:cNvSpPr/>
          <p:nvPr/>
        </p:nvSpPr>
        <p:spPr>
          <a:xfrm>
            <a:off x="320351" y="4057281"/>
            <a:ext cx="10077061" cy="171359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町民生活においてはＳＮＳ（ソーシャル・ネットワーキング・サービス）、オンラインショッピング、キャッシュレス決済などが浸透してきている一方で、当町の行政窓口では多くの手続が平日の開庁時間に来庁し、申請書に手書きで記入する必要があるなど、町民にとって不便な状況にあります。また、町の高齢化率は</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37.5</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5</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4</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月</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日現在）となり、高齢者をはじめとした、誰一人取り残されないデジタル化の取り組みの必要性も高まってきています。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行政の内部業務においては、多様化する町民ニーズと比例して町職員の事務量が増加する中、限られた人員で町民一人ひとりに寄り添った行政サービスを提供していくため、従来の制度や体制、業務の在り方を変革し、業務の省力化を進めていく必要があり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3" name="正方形/長方形 12">
            <a:extLst>
              <a:ext uri="{FF2B5EF4-FFF2-40B4-BE49-F238E27FC236}">
                <a16:creationId xmlns:a16="http://schemas.microsoft.com/office/drawing/2014/main" id="{149607FC-9D23-4B36-8AD6-3040751D8490}"/>
              </a:ext>
            </a:extLst>
          </p:cNvPr>
          <p:cNvSpPr/>
          <p:nvPr/>
        </p:nvSpPr>
        <p:spPr>
          <a:xfrm>
            <a:off x="314126" y="6286731"/>
            <a:ext cx="10077061" cy="87086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このような背景を踏まえ、当町においてもデジタル技術が地域社会へ浸透し、様々なサービスやデータが活用されるＤＸを目指し、「町民の利便性の向上」「効率的な行政運営の実現」の観点から、①行政のＤＸ、②まちのＤＸ、③安心なＤＸ、を３つの柱とし、当町におけるデジタル社会の実現に向けた推進方針を策定することとしまし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7" name="正方形/長方形 16">
            <a:extLst>
              <a:ext uri="{FF2B5EF4-FFF2-40B4-BE49-F238E27FC236}">
                <a16:creationId xmlns:a16="http://schemas.microsoft.com/office/drawing/2014/main" id="{AF68E5D1-F917-4A3D-B11A-4FF427979787}"/>
              </a:ext>
            </a:extLst>
          </p:cNvPr>
          <p:cNvSpPr/>
          <p:nvPr/>
        </p:nvSpPr>
        <p:spPr>
          <a:xfrm>
            <a:off x="93305" y="3979761"/>
            <a:ext cx="10486539" cy="1813980"/>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8" name="正方形/長方形 17">
            <a:extLst>
              <a:ext uri="{FF2B5EF4-FFF2-40B4-BE49-F238E27FC236}">
                <a16:creationId xmlns:a16="http://schemas.microsoft.com/office/drawing/2014/main" id="{2379A2F9-B529-4835-9373-96958B66EE2A}"/>
              </a:ext>
            </a:extLst>
          </p:cNvPr>
          <p:cNvSpPr/>
          <p:nvPr/>
        </p:nvSpPr>
        <p:spPr>
          <a:xfrm>
            <a:off x="96409" y="829389"/>
            <a:ext cx="10486539" cy="2832409"/>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8F946838-0611-4D0A-8D55-BE92A5F152A6}"/>
              </a:ext>
            </a:extLst>
          </p:cNvPr>
          <p:cNvSpPr/>
          <p:nvPr/>
        </p:nvSpPr>
        <p:spPr>
          <a:xfrm>
            <a:off x="74644" y="685282"/>
            <a:ext cx="201541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7EAE746C-4549-44BF-8438-35345E9CF310}"/>
              </a:ext>
            </a:extLst>
          </p:cNvPr>
          <p:cNvSpPr/>
          <p:nvPr/>
        </p:nvSpPr>
        <p:spPr>
          <a:xfrm>
            <a:off x="82549" y="721583"/>
            <a:ext cx="3083765" cy="2505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（１）背景</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6" name="正方形/長方形 15">
            <a:extLst>
              <a:ext uri="{FF2B5EF4-FFF2-40B4-BE49-F238E27FC236}">
                <a16:creationId xmlns:a16="http://schemas.microsoft.com/office/drawing/2014/main" id="{D0F2106F-5CCA-4CE8-B74E-9D9D9ACB3AEA}"/>
              </a:ext>
            </a:extLst>
          </p:cNvPr>
          <p:cNvSpPr/>
          <p:nvPr/>
        </p:nvSpPr>
        <p:spPr>
          <a:xfrm>
            <a:off x="74644" y="3832188"/>
            <a:ext cx="201541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9C97D208-5E6C-43E1-9907-28391376C5AC}"/>
              </a:ext>
            </a:extLst>
          </p:cNvPr>
          <p:cNvSpPr/>
          <p:nvPr/>
        </p:nvSpPr>
        <p:spPr>
          <a:xfrm>
            <a:off x="93310" y="3863440"/>
            <a:ext cx="3834882" cy="27072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（２）当町の現状と課題</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9" name="正方形/長方形 18">
            <a:extLst>
              <a:ext uri="{FF2B5EF4-FFF2-40B4-BE49-F238E27FC236}">
                <a16:creationId xmlns:a16="http://schemas.microsoft.com/office/drawing/2014/main" id="{8FF0E830-0FCD-4FA2-9738-91ABE2183A60}"/>
              </a:ext>
            </a:extLst>
          </p:cNvPr>
          <p:cNvSpPr/>
          <p:nvPr/>
        </p:nvSpPr>
        <p:spPr>
          <a:xfrm>
            <a:off x="74644" y="6130381"/>
            <a:ext cx="10486539" cy="1092082"/>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3F6D2D58-33F5-4C99-8B95-C84306C0D28E}"/>
              </a:ext>
            </a:extLst>
          </p:cNvPr>
          <p:cNvSpPr/>
          <p:nvPr/>
        </p:nvSpPr>
        <p:spPr>
          <a:xfrm>
            <a:off x="55982" y="5982391"/>
            <a:ext cx="201541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EBD023E3-66EA-4A6F-BE80-AA50A415870E}"/>
              </a:ext>
            </a:extLst>
          </p:cNvPr>
          <p:cNvSpPr/>
          <p:nvPr/>
        </p:nvSpPr>
        <p:spPr>
          <a:xfrm>
            <a:off x="70103" y="6007796"/>
            <a:ext cx="4231311" cy="2653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（３）策定の目的</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Tree>
    <p:extLst>
      <p:ext uri="{BB962C8B-B14F-4D97-AF65-F5344CB8AC3E}">
        <p14:creationId xmlns:p14="http://schemas.microsoft.com/office/powerpoint/2010/main" val="146398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5A7DB93-A405-499F-81E0-48E7121E11A2}"/>
              </a:ext>
            </a:extLst>
          </p:cNvPr>
          <p:cNvSpPr>
            <a:spLocks noGrp="1"/>
          </p:cNvSpPr>
          <p:nvPr>
            <p:ph type="sldNum" sz="quarter" idx="12"/>
          </p:nvPr>
        </p:nvSpPr>
        <p:spPr>
          <a:xfrm>
            <a:off x="10207690" y="-740"/>
            <a:ext cx="471672"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3</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5D20E968-6931-4B48-A0F3-E88A4E70648B}"/>
              </a:ext>
            </a:extLst>
          </p:cNvPr>
          <p:cNvSpPr/>
          <p:nvPr/>
        </p:nvSpPr>
        <p:spPr>
          <a:xfrm>
            <a:off x="7903" y="192432"/>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第２　飯島町ＤＸ推進方針の位置付けと推進体制</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 name="正方形/長方形 5">
            <a:extLst>
              <a:ext uri="{FF2B5EF4-FFF2-40B4-BE49-F238E27FC236}">
                <a16:creationId xmlns:a16="http://schemas.microsoft.com/office/drawing/2014/main" id="{1E7B137C-4373-4BEF-8EC7-20C061F06EFE}"/>
              </a:ext>
            </a:extLst>
          </p:cNvPr>
          <p:cNvSpPr/>
          <p:nvPr/>
        </p:nvSpPr>
        <p:spPr>
          <a:xfrm>
            <a:off x="317241" y="892481"/>
            <a:ext cx="10077061" cy="141363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本方針は、国の「自治体ＤＸ推進計画」が示す取組事項を踏まえ、飯島町第６次総合計画において示している、まちの将来像「新しい発想で考える　アルプスのまち　豊かな未来・自然・暮らし」の実現を目指しつつ、飯島町第６次総合計画に掲げる基本目標及び基本計画（施策）を具現化するための推進方針として位置付けます。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また、「官民データ活用推進基本法」（平成</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28</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年法律第</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103</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号）第９条第３項の規程に基づく「官民データ活用基本計画」として位置付け、ポストコロナ時代におけるデジタル化の急速な浸透を踏まえた方針とします。</a:t>
            </a:r>
          </a:p>
        </p:txBody>
      </p:sp>
      <p:cxnSp>
        <p:nvCxnSpPr>
          <p:cNvPr id="8" name="直線コネクタ 7">
            <a:extLst>
              <a:ext uri="{FF2B5EF4-FFF2-40B4-BE49-F238E27FC236}">
                <a16:creationId xmlns:a16="http://schemas.microsoft.com/office/drawing/2014/main" id="{E6A0A6B0-37FD-465C-9CB2-C9D52F1169B5}"/>
              </a:ext>
            </a:extLst>
          </p:cNvPr>
          <p:cNvCxnSpPr/>
          <p:nvPr/>
        </p:nvCxnSpPr>
        <p:spPr>
          <a:xfrm>
            <a:off x="0" y="569170"/>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14" name="正方形/長方形 13">
            <a:extLst>
              <a:ext uri="{FF2B5EF4-FFF2-40B4-BE49-F238E27FC236}">
                <a16:creationId xmlns:a16="http://schemas.microsoft.com/office/drawing/2014/main" id="{3DDE3304-2B99-4B28-B38B-D7E5F4E72E59}"/>
              </a:ext>
            </a:extLst>
          </p:cNvPr>
          <p:cNvSpPr/>
          <p:nvPr/>
        </p:nvSpPr>
        <p:spPr>
          <a:xfrm>
            <a:off x="96409" y="829389"/>
            <a:ext cx="10486539" cy="1484927"/>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190068B4-B6F8-4B57-BF65-56389C13BF4B}"/>
              </a:ext>
            </a:extLst>
          </p:cNvPr>
          <p:cNvSpPr/>
          <p:nvPr/>
        </p:nvSpPr>
        <p:spPr>
          <a:xfrm>
            <a:off x="87078" y="686426"/>
            <a:ext cx="217872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7EAE746C-4549-44BF-8438-35345E9CF310}"/>
              </a:ext>
            </a:extLst>
          </p:cNvPr>
          <p:cNvSpPr/>
          <p:nvPr/>
        </p:nvSpPr>
        <p:spPr>
          <a:xfrm>
            <a:off x="99516" y="696873"/>
            <a:ext cx="3819341" cy="2958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（１）推進方針の位置付け</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9" name="正方形/長方形 18">
            <a:extLst>
              <a:ext uri="{FF2B5EF4-FFF2-40B4-BE49-F238E27FC236}">
                <a16:creationId xmlns:a16="http://schemas.microsoft.com/office/drawing/2014/main" id="{FA5AF1D9-8668-4D1C-8877-FFD399F40F17}"/>
              </a:ext>
            </a:extLst>
          </p:cNvPr>
          <p:cNvSpPr/>
          <p:nvPr/>
        </p:nvSpPr>
        <p:spPr>
          <a:xfrm>
            <a:off x="311016" y="2748395"/>
            <a:ext cx="10077061" cy="58670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技術の進展とともに、様々なデジタル化が進み、業務改革の推進と新たな価値を創造するデジタル・トランスフォーメーションに対応し、効率的な行政運営により、快適な町民生活や持続可能なまちづくりを実現するため、飯島町ＤＸ推進本部を設置し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0" name="正方形/長方形 19">
            <a:extLst>
              <a:ext uri="{FF2B5EF4-FFF2-40B4-BE49-F238E27FC236}">
                <a16:creationId xmlns:a16="http://schemas.microsoft.com/office/drawing/2014/main" id="{7E7280FB-0BAC-47EE-AA63-B2F9CF9CA5DC}"/>
              </a:ext>
            </a:extLst>
          </p:cNvPr>
          <p:cNvSpPr/>
          <p:nvPr/>
        </p:nvSpPr>
        <p:spPr>
          <a:xfrm>
            <a:off x="90184" y="2537927"/>
            <a:ext cx="10486539" cy="4829315"/>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id="{ACF680EB-7E8A-405A-9EB3-4B01B8CD0514}"/>
              </a:ext>
            </a:extLst>
          </p:cNvPr>
          <p:cNvSpPr/>
          <p:nvPr/>
        </p:nvSpPr>
        <p:spPr>
          <a:xfrm>
            <a:off x="80853" y="2406374"/>
            <a:ext cx="217872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id="{F97F9371-C29E-48BD-86A0-38FFC4F75C53}"/>
              </a:ext>
            </a:extLst>
          </p:cNvPr>
          <p:cNvSpPr/>
          <p:nvPr/>
        </p:nvSpPr>
        <p:spPr>
          <a:xfrm>
            <a:off x="93291" y="2416821"/>
            <a:ext cx="3819341" cy="2958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（２）推進体制</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3" name="正方形/長方形 22">
            <a:extLst>
              <a:ext uri="{FF2B5EF4-FFF2-40B4-BE49-F238E27FC236}">
                <a16:creationId xmlns:a16="http://schemas.microsoft.com/office/drawing/2014/main" id="{6FF62B5E-8D7A-4A1F-A77F-B23DA47A9E2D}"/>
              </a:ext>
            </a:extLst>
          </p:cNvPr>
          <p:cNvSpPr/>
          <p:nvPr/>
        </p:nvSpPr>
        <p:spPr>
          <a:xfrm>
            <a:off x="311016" y="3701172"/>
            <a:ext cx="4413887"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以下の体制で、効率的な行政運営により、快適な町民生活や持続可能なまちづくりに向けてＤＸを推進します。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4" name="正方形/長方形 23">
            <a:extLst>
              <a:ext uri="{FF2B5EF4-FFF2-40B4-BE49-F238E27FC236}">
                <a16:creationId xmlns:a16="http://schemas.microsoft.com/office/drawing/2014/main" id="{6F238077-9253-40B0-96C8-79435427AB13}"/>
              </a:ext>
            </a:extLst>
          </p:cNvPr>
          <p:cNvSpPr/>
          <p:nvPr/>
        </p:nvSpPr>
        <p:spPr>
          <a:xfrm>
            <a:off x="320347" y="3371066"/>
            <a:ext cx="2199457"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（１）推進体制イメージ図</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5" name="正方形/長方形 24">
            <a:extLst>
              <a:ext uri="{FF2B5EF4-FFF2-40B4-BE49-F238E27FC236}">
                <a16:creationId xmlns:a16="http://schemas.microsoft.com/office/drawing/2014/main" id="{CB6C9774-3207-4315-9899-92FBC287CDDD}"/>
              </a:ext>
            </a:extLst>
          </p:cNvPr>
          <p:cNvSpPr/>
          <p:nvPr/>
        </p:nvSpPr>
        <p:spPr>
          <a:xfrm>
            <a:off x="5679223" y="3737107"/>
            <a:ext cx="4808385" cy="16471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ア　ＤＸ推進本部</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本部長（町長）を中心とする「庁議（飯島町ＤＸ推進本部）」において、ＤＸ推</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進に関する進捗管理を行うなど、ＤＸ推進方針等決定の最高機関。</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イ　情報化推進委員</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先進的情報の収集や提供情報及び他課との連絡・調整を行います。</a:t>
            </a:r>
          </a:p>
          <a:p>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ウ　ＤＸ推進委員</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各分野におけるＤＸ推進のための業務を行います。（各所属の若手職員）</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6" name="正方形/長方形 25">
            <a:extLst>
              <a:ext uri="{FF2B5EF4-FFF2-40B4-BE49-F238E27FC236}">
                <a16:creationId xmlns:a16="http://schemas.microsoft.com/office/drawing/2014/main" id="{F826A742-5F3C-4338-BB39-D5969B32E5FE}"/>
              </a:ext>
            </a:extLst>
          </p:cNvPr>
          <p:cNvSpPr/>
          <p:nvPr/>
        </p:nvSpPr>
        <p:spPr>
          <a:xfrm>
            <a:off x="5626359" y="3371066"/>
            <a:ext cx="2199457"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（２）ＤＸ推進における役割</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7" name="正方形/長方形 26">
            <a:extLst>
              <a:ext uri="{FF2B5EF4-FFF2-40B4-BE49-F238E27FC236}">
                <a16:creationId xmlns:a16="http://schemas.microsoft.com/office/drawing/2014/main" id="{707CCA3D-4ADE-419C-A5B3-D6A87489F28C}"/>
              </a:ext>
            </a:extLst>
          </p:cNvPr>
          <p:cNvSpPr/>
          <p:nvPr/>
        </p:nvSpPr>
        <p:spPr>
          <a:xfrm>
            <a:off x="6011248" y="5999649"/>
            <a:ext cx="4401715" cy="67303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実施個別の案件に対し、担当課長・係長等からなるワーキングチームを設置し、活用の実施に向けた検討を行います。</a:t>
            </a:r>
          </a:p>
        </p:txBody>
      </p:sp>
      <p:sp>
        <p:nvSpPr>
          <p:cNvPr id="28" name="正方形/長方形 27">
            <a:extLst>
              <a:ext uri="{FF2B5EF4-FFF2-40B4-BE49-F238E27FC236}">
                <a16:creationId xmlns:a16="http://schemas.microsoft.com/office/drawing/2014/main" id="{8017C00B-8713-4974-92F9-55F95E3C3EC9}"/>
              </a:ext>
            </a:extLst>
          </p:cNvPr>
          <p:cNvSpPr/>
          <p:nvPr/>
        </p:nvSpPr>
        <p:spPr>
          <a:xfrm>
            <a:off x="5629465" y="5816955"/>
            <a:ext cx="2199457"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（３）個別ワーキングチーム</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9" name="正方形/長方形 28">
            <a:extLst>
              <a:ext uri="{FF2B5EF4-FFF2-40B4-BE49-F238E27FC236}">
                <a16:creationId xmlns:a16="http://schemas.microsoft.com/office/drawing/2014/main" id="{FCCE756B-9E84-4191-8600-335CC3B7E803}"/>
              </a:ext>
            </a:extLst>
          </p:cNvPr>
          <p:cNvSpPr/>
          <p:nvPr/>
        </p:nvSpPr>
        <p:spPr>
          <a:xfrm>
            <a:off x="311016" y="4072215"/>
            <a:ext cx="4307637" cy="2365309"/>
          </a:xfrm>
          <a:prstGeom prst="rect">
            <a:avLst/>
          </a:prstGeom>
          <a:solidFill>
            <a:srgbClr val="FFE1E1"/>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90107C07-6599-420F-A046-A5A555A5E513}"/>
              </a:ext>
            </a:extLst>
          </p:cNvPr>
          <p:cNvSpPr/>
          <p:nvPr/>
        </p:nvSpPr>
        <p:spPr>
          <a:xfrm>
            <a:off x="1069968" y="4163206"/>
            <a:ext cx="2304661" cy="105237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a:extLst>
              <a:ext uri="{FF2B5EF4-FFF2-40B4-BE49-F238E27FC236}">
                <a16:creationId xmlns:a16="http://schemas.microsoft.com/office/drawing/2014/main" id="{DB523B9F-712D-4D5C-85E9-36222D44CF04}"/>
              </a:ext>
            </a:extLst>
          </p:cNvPr>
          <p:cNvSpPr/>
          <p:nvPr/>
        </p:nvSpPr>
        <p:spPr>
          <a:xfrm>
            <a:off x="331655" y="4192684"/>
            <a:ext cx="967274" cy="15163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ＤＸ推進本部</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2" name="正方形/長方形 31">
            <a:extLst>
              <a:ext uri="{FF2B5EF4-FFF2-40B4-BE49-F238E27FC236}">
                <a16:creationId xmlns:a16="http://schemas.microsoft.com/office/drawing/2014/main" id="{3BB2B15E-B8BF-4EF8-AE9A-3848ABCE78C1}"/>
              </a:ext>
            </a:extLst>
          </p:cNvPr>
          <p:cNvSpPr/>
          <p:nvPr/>
        </p:nvSpPr>
        <p:spPr>
          <a:xfrm>
            <a:off x="1026364" y="4295238"/>
            <a:ext cx="2444623"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ＤＸ推進本部会議（庁議）</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（方針等決定）</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3" name="正方形/長方形 32">
            <a:extLst>
              <a:ext uri="{FF2B5EF4-FFF2-40B4-BE49-F238E27FC236}">
                <a16:creationId xmlns:a16="http://schemas.microsoft.com/office/drawing/2014/main" id="{5CECA013-3263-4580-AB48-0808FCA6FB07}"/>
              </a:ext>
            </a:extLst>
          </p:cNvPr>
          <p:cNvSpPr/>
          <p:nvPr/>
        </p:nvSpPr>
        <p:spPr>
          <a:xfrm>
            <a:off x="1511556" y="4599993"/>
            <a:ext cx="1604865" cy="4589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本部長　　：町長</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副本部長：副町長、教育長</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本部員　　：各課等の長</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4" name="正方形/長方形 33">
            <a:extLst>
              <a:ext uri="{FF2B5EF4-FFF2-40B4-BE49-F238E27FC236}">
                <a16:creationId xmlns:a16="http://schemas.microsoft.com/office/drawing/2014/main" id="{340E154A-B66C-453B-B3CA-3B3A5EA00C81}"/>
              </a:ext>
            </a:extLst>
          </p:cNvPr>
          <p:cNvSpPr/>
          <p:nvPr/>
        </p:nvSpPr>
        <p:spPr>
          <a:xfrm>
            <a:off x="413861" y="5563735"/>
            <a:ext cx="2268000" cy="4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6D06BCF1-0189-4E3F-92C2-8F04771B5783}"/>
              </a:ext>
            </a:extLst>
          </p:cNvPr>
          <p:cNvSpPr/>
          <p:nvPr/>
        </p:nvSpPr>
        <p:spPr>
          <a:xfrm>
            <a:off x="400826" y="5709134"/>
            <a:ext cx="2304661" cy="13947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個別ワーキングチーム（担当課長・係長等）</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 name="矢印: 折線 1">
            <a:extLst>
              <a:ext uri="{FF2B5EF4-FFF2-40B4-BE49-F238E27FC236}">
                <a16:creationId xmlns:a16="http://schemas.microsoft.com/office/drawing/2014/main" id="{F669AD52-791C-4A71-8AA6-42DAB969FEAF}"/>
              </a:ext>
            </a:extLst>
          </p:cNvPr>
          <p:cNvSpPr/>
          <p:nvPr/>
        </p:nvSpPr>
        <p:spPr>
          <a:xfrm rot="5400000" flipV="1">
            <a:off x="502370" y="4832340"/>
            <a:ext cx="659158" cy="432262"/>
          </a:xfrm>
          <a:prstGeom prst="ben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矢印: 上下 9">
            <a:extLst>
              <a:ext uri="{FF2B5EF4-FFF2-40B4-BE49-F238E27FC236}">
                <a16:creationId xmlns:a16="http://schemas.microsoft.com/office/drawing/2014/main" id="{75172188-269D-475A-9E9D-5C879A1D215C}"/>
              </a:ext>
            </a:extLst>
          </p:cNvPr>
          <p:cNvSpPr/>
          <p:nvPr/>
        </p:nvSpPr>
        <p:spPr>
          <a:xfrm>
            <a:off x="1399587" y="6029488"/>
            <a:ext cx="223937" cy="593721"/>
          </a:xfrm>
          <a:prstGeom prst="up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矢印: 折線 43">
            <a:extLst>
              <a:ext uri="{FF2B5EF4-FFF2-40B4-BE49-F238E27FC236}">
                <a16:creationId xmlns:a16="http://schemas.microsoft.com/office/drawing/2014/main" id="{0F784F35-14D8-485B-A62E-6566FCF8C6F2}"/>
              </a:ext>
            </a:extLst>
          </p:cNvPr>
          <p:cNvSpPr/>
          <p:nvPr/>
        </p:nvSpPr>
        <p:spPr>
          <a:xfrm rot="16200000" flipV="1">
            <a:off x="2677471" y="5192370"/>
            <a:ext cx="584300" cy="432262"/>
          </a:xfrm>
          <a:prstGeom prst="bentArrow">
            <a:avLst>
              <a:gd name="adj1" fmla="val 25000"/>
              <a:gd name="adj2" fmla="val 26102"/>
              <a:gd name="adj3" fmla="val 25000"/>
              <a:gd name="adj4" fmla="val 4375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楕円 44">
            <a:extLst>
              <a:ext uri="{FF2B5EF4-FFF2-40B4-BE49-F238E27FC236}">
                <a16:creationId xmlns:a16="http://schemas.microsoft.com/office/drawing/2014/main" id="{4B1F2A2C-4D6D-45DF-9FCF-0FCEA6B04C18}"/>
              </a:ext>
            </a:extLst>
          </p:cNvPr>
          <p:cNvSpPr/>
          <p:nvPr/>
        </p:nvSpPr>
        <p:spPr>
          <a:xfrm>
            <a:off x="3451601" y="4722502"/>
            <a:ext cx="760448" cy="43941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2" name="コネクタ: カギ線 11">
            <a:extLst>
              <a:ext uri="{FF2B5EF4-FFF2-40B4-BE49-F238E27FC236}">
                <a16:creationId xmlns:a16="http://schemas.microsoft.com/office/drawing/2014/main" id="{1F4B22F9-88BD-4F3E-B173-3FC6EC4AFF52}"/>
              </a:ext>
            </a:extLst>
          </p:cNvPr>
          <p:cNvCxnSpPr>
            <a:cxnSpLocks/>
            <a:stCxn id="30" idx="6"/>
            <a:endCxn id="45" idx="1"/>
          </p:cNvCxnSpPr>
          <p:nvPr/>
        </p:nvCxnSpPr>
        <p:spPr>
          <a:xfrm>
            <a:off x="3374629" y="4689396"/>
            <a:ext cx="188337" cy="9745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0E52FF8A-E5C5-43D5-9708-1CC3E6CB00F6}"/>
              </a:ext>
            </a:extLst>
          </p:cNvPr>
          <p:cNvSpPr/>
          <p:nvPr/>
        </p:nvSpPr>
        <p:spPr>
          <a:xfrm>
            <a:off x="3303086" y="4820203"/>
            <a:ext cx="1076138" cy="13947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事務局</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7" name="正方形/長方形 46">
            <a:extLst>
              <a:ext uri="{FF2B5EF4-FFF2-40B4-BE49-F238E27FC236}">
                <a16:creationId xmlns:a16="http://schemas.microsoft.com/office/drawing/2014/main" id="{CDD9FC3C-4DC1-4C65-9A5D-7082530AFA09}"/>
              </a:ext>
            </a:extLst>
          </p:cNvPr>
          <p:cNvSpPr/>
          <p:nvPr/>
        </p:nvSpPr>
        <p:spPr>
          <a:xfrm>
            <a:off x="3737284" y="4999745"/>
            <a:ext cx="771275" cy="25241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秘書広報係</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49" name="直線矢印コネクタ 48">
            <a:extLst>
              <a:ext uri="{FF2B5EF4-FFF2-40B4-BE49-F238E27FC236}">
                <a16:creationId xmlns:a16="http://schemas.microsoft.com/office/drawing/2014/main" id="{DC117151-4760-4A86-9A2D-92A9B7078C3A}"/>
              </a:ext>
            </a:extLst>
          </p:cNvPr>
          <p:cNvCxnSpPr/>
          <p:nvPr/>
        </p:nvCxnSpPr>
        <p:spPr>
          <a:xfrm>
            <a:off x="3926126" y="5252155"/>
            <a:ext cx="0" cy="429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AF9395EC-4C40-49BE-9EB2-F4B235548791}"/>
              </a:ext>
            </a:extLst>
          </p:cNvPr>
          <p:cNvSpPr/>
          <p:nvPr/>
        </p:nvSpPr>
        <p:spPr>
          <a:xfrm>
            <a:off x="3374553" y="5508663"/>
            <a:ext cx="554150" cy="13838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実行</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3" name="矢印: 左 52">
            <a:extLst>
              <a:ext uri="{FF2B5EF4-FFF2-40B4-BE49-F238E27FC236}">
                <a16:creationId xmlns:a16="http://schemas.microsoft.com/office/drawing/2014/main" id="{C8636F7B-B097-4F4B-8325-E933DC59D0F6}"/>
              </a:ext>
            </a:extLst>
          </p:cNvPr>
          <p:cNvSpPr/>
          <p:nvPr/>
        </p:nvSpPr>
        <p:spPr>
          <a:xfrm>
            <a:off x="2705018" y="5743455"/>
            <a:ext cx="650560" cy="190497"/>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58C47A3E-2394-4ECB-8215-47F49C0B1A20}"/>
              </a:ext>
            </a:extLst>
          </p:cNvPr>
          <p:cNvSpPr/>
          <p:nvPr/>
        </p:nvSpPr>
        <p:spPr>
          <a:xfrm flipV="1">
            <a:off x="337279" y="6690967"/>
            <a:ext cx="4281374" cy="469617"/>
          </a:xfrm>
          <a:prstGeom prst="rect">
            <a:avLst/>
          </a:prstGeom>
          <a:solidFill>
            <a:schemeClr val="accent6">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800" dirty="0">
              <a:solidFill>
                <a:schemeClr val="tx1"/>
              </a:solidFill>
              <a:highlight>
                <a:srgbClr val="FFF7F7"/>
              </a:highlight>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6" name="正方形/長方形 55">
            <a:extLst>
              <a:ext uri="{FF2B5EF4-FFF2-40B4-BE49-F238E27FC236}">
                <a16:creationId xmlns:a16="http://schemas.microsoft.com/office/drawing/2014/main" id="{3DE1100D-3865-4C47-AB4C-042EBB2B4A01}"/>
              </a:ext>
            </a:extLst>
          </p:cNvPr>
          <p:cNvSpPr/>
          <p:nvPr/>
        </p:nvSpPr>
        <p:spPr>
          <a:xfrm>
            <a:off x="432315" y="6648238"/>
            <a:ext cx="4133399" cy="48745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各課等</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7" name="正方形/長方形 56">
            <a:extLst>
              <a:ext uri="{FF2B5EF4-FFF2-40B4-BE49-F238E27FC236}">
                <a16:creationId xmlns:a16="http://schemas.microsoft.com/office/drawing/2014/main" id="{9B6F58C4-B886-49BC-B46F-4C6005673930}"/>
              </a:ext>
            </a:extLst>
          </p:cNvPr>
          <p:cNvSpPr/>
          <p:nvPr/>
        </p:nvSpPr>
        <p:spPr>
          <a:xfrm>
            <a:off x="4724904" y="4369526"/>
            <a:ext cx="771275" cy="25241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Ｃ</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I</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Ｏ補佐監</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8" name="矢印: 下 57">
            <a:extLst>
              <a:ext uri="{FF2B5EF4-FFF2-40B4-BE49-F238E27FC236}">
                <a16:creationId xmlns:a16="http://schemas.microsoft.com/office/drawing/2014/main" id="{37E48CCF-0667-4756-B6F2-4E4E0FF1B664}"/>
              </a:ext>
            </a:extLst>
          </p:cNvPr>
          <p:cNvSpPr/>
          <p:nvPr/>
        </p:nvSpPr>
        <p:spPr>
          <a:xfrm rot="5400000">
            <a:off x="3960966" y="3818306"/>
            <a:ext cx="178702" cy="1351376"/>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65B5B8E-9EDC-4DA4-BEEF-148B9107091A}"/>
              </a:ext>
            </a:extLst>
          </p:cNvPr>
          <p:cNvSpPr/>
          <p:nvPr/>
        </p:nvSpPr>
        <p:spPr>
          <a:xfrm>
            <a:off x="3794050" y="4292538"/>
            <a:ext cx="554150" cy="13838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助言</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0" name="正方形/長方形 59">
            <a:extLst>
              <a:ext uri="{FF2B5EF4-FFF2-40B4-BE49-F238E27FC236}">
                <a16:creationId xmlns:a16="http://schemas.microsoft.com/office/drawing/2014/main" id="{E29B844A-CC15-47DE-9C02-8FB00806DA6C}"/>
              </a:ext>
            </a:extLst>
          </p:cNvPr>
          <p:cNvSpPr/>
          <p:nvPr/>
        </p:nvSpPr>
        <p:spPr>
          <a:xfrm>
            <a:off x="4575047" y="4750872"/>
            <a:ext cx="1162635" cy="4589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ＤＸ推進本部会議</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ＤＸ推進方針等決定</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の最高機関</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1" name="正方形/長方形 60">
            <a:extLst>
              <a:ext uri="{FF2B5EF4-FFF2-40B4-BE49-F238E27FC236}">
                <a16:creationId xmlns:a16="http://schemas.microsoft.com/office/drawing/2014/main" id="{876F8693-3C18-4464-847C-93C0ACEF9971}"/>
              </a:ext>
            </a:extLst>
          </p:cNvPr>
          <p:cNvSpPr/>
          <p:nvPr/>
        </p:nvSpPr>
        <p:spPr>
          <a:xfrm>
            <a:off x="4588240" y="5725390"/>
            <a:ext cx="1090984" cy="45894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個別案件を解決するためのプロジェクト委員会</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2" name="正方形/長方形 51">
            <a:extLst>
              <a:ext uri="{FF2B5EF4-FFF2-40B4-BE49-F238E27FC236}">
                <a16:creationId xmlns:a16="http://schemas.microsoft.com/office/drawing/2014/main" id="{AD9E04A6-55D9-497F-A574-506316D0539C}"/>
              </a:ext>
            </a:extLst>
          </p:cNvPr>
          <p:cNvSpPr/>
          <p:nvPr/>
        </p:nvSpPr>
        <p:spPr>
          <a:xfrm>
            <a:off x="3299661" y="5670722"/>
            <a:ext cx="1080000" cy="25241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情報化推進委員</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8" name="正方形/長方形 47">
            <a:extLst>
              <a:ext uri="{FF2B5EF4-FFF2-40B4-BE49-F238E27FC236}">
                <a16:creationId xmlns:a16="http://schemas.microsoft.com/office/drawing/2014/main" id="{EC108279-F128-4C9B-96AE-CF00975ED8B8}"/>
              </a:ext>
            </a:extLst>
          </p:cNvPr>
          <p:cNvSpPr/>
          <p:nvPr/>
        </p:nvSpPr>
        <p:spPr>
          <a:xfrm>
            <a:off x="3301892" y="5923527"/>
            <a:ext cx="1080000" cy="252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各課等ＤＸ推進員</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6" name="矢印: 左 65">
            <a:extLst>
              <a:ext uri="{FF2B5EF4-FFF2-40B4-BE49-F238E27FC236}">
                <a16:creationId xmlns:a16="http://schemas.microsoft.com/office/drawing/2014/main" id="{6CA4890A-87EC-4EDA-8F37-96F207D99A90}"/>
              </a:ext>
            </a:extLst>
          </p:cNvPr>
          <p:cNvSpPr/>
          <p:nvPr/>
        </p:nvSpPr>
        <p:spPr>
          <a:xfrm rot="16200000">
            <a:off x="3586222" y="6320249"/>
            <a:ext cx="462330" cy="190497"/>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8921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四角形: 角を丸くする 32">
            <a:extLst>
              <a:ext uri="{FF2B5EF4-FFF2-40B4-BE49-F238E27FC236}">
                <a16:creationId xmlns:a16="http://schemas.microsoft.com/office/drawing/2014/main" id="{BC5A84C0-2901-4975-ABDF-CBF9864893CC}"/>
              </a:ext>
            </a:extLst>
          </p:cNvPr>
          <p:cNvSpPr/>
          <p:nvPr/>
        </p:nvSpPr>
        <p:spPr>
          <a:xfrm>
            <a:off x="4719773" y="6003896"/>
            <a:ext cx="5614587" cy="1142766"/>
          </a:xfrm>
          <a:prstGeom prst="roundRect">
            <a:avLst/>
          </a:prstGeom>
          <a:solidFill>
            <a:schemeClr val="accent2">
              <a:lumMod val="20000"/>
              <a:lumOff val="8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highlight>
                <a:srgbClr val="FFE1E1"/>
              </a:highlight>
            </a:endParaRPr>
          </a:p>
        </p:txBody>
      </p:sp>
      <p:sp>
        <p:nvSpPr>
          <p:cNvPr id="4" name="スライド番号プレースホルダー 3">
            <a:extLst>
              <a:ext uri="{FF2B5EF4-FFF2-40B4-BE49-F238E27FC236}">
                <a16:creationId xmlns:a16="http://schemas.microsoft.com/office/drawing/2014/main" id="{F5465436-2DE3-4A28-A847-B8954BD29E53}"/>
              </a:ext>
            </a:extLst>
          </p:cNvPr>
          <p:cNvSpPr>
            <a:spLocks noGrp="1"/>
          </p:cNvSpPr>
          <p:nvPr>
            <p:ph type="sldNum" sz="quarter" idx="12"/>
          </p:nvPr>
        </p:nvSpPr>
        <p:spPr>
          <a:xfrm>
            <a:off x="10179700" y="7155992"/>
            <a:ext cx="514171"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4</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750F28CC-1681-4C78-AA8B-2E99BF245E09}"/>
              </a:ext>
            </a:extLst>
          </p:cNvPr>
          <p:cNvSpPr/>
          <p:nvPr/>
        </p:nvSpPr>
        <p:spPr>
          <a:xfrm>
            <a:off x="317241" y="932656"/>
            <a:ext cx="10077061" cy="6162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国の「自治体ＤＸ推進計画」の計画期間に合わせ、</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2025</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年（令和７年）度末までを本方針の推進期間とします。ただし、デジタル化の動向や社会情勢の変化、国の制度や動向等に対して柔軟に対応するため、必要に応じて見直し及び更新を行います。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 name="正方形/長方形 5">
            <a:extLst>
              <a:ext uri="{FF2B5EF4-FFF2-40B4-BE49-F238E27FC236}">
                <a16:creationId xmlns:a16="http://schemas.microsoft.com/office/drawing/2014/main" id="{5F088EF8-4B63-4592-A13D-A14A363B7D2B}"/>
              </a:ext>
            </a:extLst>
          </p:cNvPr>
          <p:cNvSpPr/>
          <p:nvPr/>
        </p:nvSpPr>
        <p:spPr>
          <a:xfrm>
            <a:off x="96409" y="825199"/>
            <a:ext cx="10486539" cy="720376"/>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E898549B-7CA8-4D31-9368-9F3A35BA8DB3}"/>
              </a:ext>
            </a:extLst>
          </p:cNvPr>
          <p:cNvSpPr/>
          <p:nvPr/>
        </p:nvSpPr>
        <p:spPr>
          <a:xfrm>
            <a:off x="87078" y="667767"/>
            <a:ext cx="2413526"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6570AE35-8E49-4F74-B4B2-57877A0D9FD4}"/>
              </a:ext>
            </a:extLst>
          </p:cNvPr>
          <p:cNvSpPr/>
          <p:nvPr/>
        </p:nvSpPr>
        <p:spPr>
          <a:xfrm>
            <a:off x="99516" y="668883"/>
            <a:ext cx="3819341" cy="2958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（１）推進方針の推進期間</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2" name="正方形/長方形 11">
            <a:extLst>
              <a:ext uri="{FF2B5EF4-FFF2-40B4-BE49-F238E27FC236}">
                <a16:creationId xmlns:a16="http://schemas.microsoft.com/office/drawing/2014/main" id="{E5E1167B-4340-4919-B05C-6B240DFFB83D}"/>
              </a:ext>
            </a:extLst>
          </p:cNvPr>
          <p:cNvSpPr/>
          <p:nvPr/>
        </p:nvSpPr>
        <p:spPr>
          <a:xfrm>
            <a:off x="340361" y="6130331"/>
            <a:ext cx="3873499" cy="9914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国の「自治体ＤＸ推進計画」にて示された、自治体が取り組むべき事項についても、町の目指す姿を実現するため取り組みを進めていきます。</a:t>
            </a:r>
          </a:p>
        </p:txBody>
      </p:sp>
      <p:sp>
        <p:nvSpPr>
          <p:cNvPr id="13" name="正方形/長方形 12">
            <a:extLst>
              <a:ext uri="{FF2B5EF4-FFF2-40B4-BE49-F238E27FC236}">
                <a16:creationId xmlns:a16="http://schemas.microsoft.com/office/drawing/2014/main" id="{3144E25F-2D2C-4BD2-90B1-474DEDBD2E93}"/>
              </a:ext>
            </a:extLst>
          </p:cNvPr>
          <p:cNvSpPr/>
          <p:nvPr/>
        </p:nvSpPr>
        <p:spPr>
          <a:xfrm>
            <a:off x="90189" y="1782148"/>
            <a:ext cx="10486538" cy="3692711"/>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B6B7CE57-711A-4D31-91C0-54CADC47AE73}"/>
              </a:ext>
            </a:extLst>
          </p:cNvPr>
          <p:cNvSpPr/>
          <p:nvPr/>
        </p:nvSpPr>
        <p:spPr>
          <a:xfrm>
            <a:off x="80857" y="1631929"/>
            <a:ext cx="3100882"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99C43AFC-02B9-47C8-8FD5-318EF9B42F80}"/>
              </a:ext>
            </a:extLst>
          </p:cNvPr>
          <p:cNvSpPr/>
          <p:nvPr/>
        </p:nvSpPr>
        <p:spPr>
          <a:xfrm>
            <a:off x="93295" y="1642376"/>
            <a:ext cx="3819341" cy="2958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（２）目指す姿・実現に向けた方向性</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6" name="AutoShape 79">
            <a:extLst>
              <a:ext uri="{FF2B5EF4-FFF2-40B4-BE49-F238E27FC236}">
                <a16:creationId xmlns:a16="http://schemas.microsoft.com/office/drawing/2014/main" id="{93DDFB76-2147-4C8A-940A-ED372F85086E}"/>
              </a:ext>
            </a:extLst>
          </p:cNvPr>
          <p:cNvSpPr>
            <a:spLocks noChangeArrowheads="1"/>
          </p:cNvSpPr>
          <p:nvPr/>
        </p:nvSpPr>
        <p:spPr bwMode="auto">
          <a:xfrm>
            <a:off x="478295" y="1970455"/>
            <a:ext cx="4811556" cy="1145656"/>
          </a:xfrm>
          <a:prstGeom prst="horizontalScroll">
            <a:avLst>
              <a:gd name="adj" fmla="val 12500"/>
            </a:avLst>
          </a:prstGeom>
          <a:solidFill>
            <a:srgbClr val="FFFFFF"/>
          </a:solidFill>
          <a:ln w="9525">
            <a:solidFill>
              <a:srgbClr val="000000"/>
            </a:solidFill>
            <a:round/>
            <a:headEnd/>
            <a:tailEnd/>
          </a:ln>
        </p:spPr>
        <p:txBody>
          <a:bodyPr rot="0" vert="horz" wrap="square" lIns="74295" tIns="8890" rIns="74295" bIns="8890" anchor="ctr" anchorCtr="0" upright="1">
            <a:noAutofit/>
          </a:bodyPr>
          <a:lstStyle/>
          <a:p>
            <a:pPr hangingPunct="0"/>
            <a:r>
              <a:rPr lang="ja-JP" altLang="en-US" sz="1100" dirty="0">
                <a:solidFill>
                  <a:srgbClr val="000000"/>
                </a:solidFill>
                <a:effectLst/>
                <a:latin typeface="ＭＳ 明朝" panose="02020609040205080304" pitchFamily="17" charset="-128"/>
                <a:ea typeface="UD デジタル 教科書体 NK-B" panose="02020700000000000000" pitchFamily="18" charset="-128"/>
                <a:cs typeface="ＭＳ 明朝" panose="02020609040205080304" pitchFamily="17" charset="-128"/>
              </a:rPr>
              <a:t>　</a:t>
            </a:r>
            <a:r>
              <a:rPr lang="ja-JP" sz="1100" dirty="0">
                <a:solidFill>
                  <a:srgbClr val="000000"/>
                </a:solidFill>
                <a:effectLst/>
                <a:latin typeface="ＭＳ 明朝" panose="02020609040205080304" pitchFamily="17" charset="-128"/>
                <a:ea typeface="UD デジタル 教科書体 NK-B" panose="02020700000000000000" pitchFamily="18" charset="-128"/>
                <a:cs typeface="ＭＳ 明朝" panose="02020609040205080304" pitchFamily="17" charset="-128"/>
              </a:rPr>
              <a:t>【目指す姿】</a:t>
            </a:r>
            <a:r>
              <a:rPr lang="ja-JP" sz="1200" dirty="0">
                <a:solidFill>
                  <a:srgbClr val="000000"/>
                </a:solidFill>
                <a:effectLst/>
                <a:latin typeface="ＭＳ 明朝" panose="02020609040205080304" pitchFamily="17" charset="-128"/>
                <a:ea typeface="UD デジタル 教科書体 NK-B" panose="02020700000000000000" pitchFamily="18" charset="-128"/>
                <a:cs typeface="ＭＳ 明朝" panose="02020609040205080304" pitchFamily="17" charset="-128"/>
              </a:rPr>
              <a:t>　</a:t>
            </a:r>
            <a:endParaRPr lang="en-US" altLang="ja-JP" sz="1200" dirty="0">
              <a:solidFill>
                <a:srgbClr val="000000"/>
              </a:solidFill>
              <a:effectLst/>
              <a:latin typeface="ＭＳ 明朝" panose="02020609040205080304" pitchFamily="17" charset="-128"/>
              <a:ea typeface="UD デジタル 教科書体 NK-B" panose="02020700000000000000" pitchFamily="18" charset="-128"/>
              <a:cs typeface="ＭＳ 明朝" panose="02020609040205080304" pitchFamily="17" charset="-128"/>
            </a:endParaRPr>
          </a:p>
          <a:p>
            <a:pPr algn="ctr" hangingPunct="0"/>
            <a:r>
              <a:rPr lang="ja-JP" altLang="en-US" dirty="0">
                <a:effectLst/>
                <a:latin typeface="ＭＳ 明朝" panose="02020609040205080304" pitchFamily="17" charset="-128"/>
                <a:ea typeface="UD デジタル 教科書体 NK-B" panose="02020700000000000000" pitchFamily="18" charset="-128"/>
                <a:cs typeface="ＭＳ 明朝" panose="02020609040205080304" pitchFamily="17" charset="-128"/>
              </a:rPr>
              <a:t>デジタルを活用し、</a:t>
            </a:r>
            <a:r>
              <a:rPr lang="ja-JP" dirty="0">
                <a:effectLst/>
                <a:latin typeface="ＭＳ 明朝" panose="02020609040205080304" pitchFamily="17" charset="-128"/>
                <a:ea typeface="UD デジタル 教科書体 NK-B" panose="02020700000000000000" pitchFamily="18" charset="-128"/>
                <a:cs typeface="ＭＳ 明朝" panose="02020609040205080304" pitchFamily="17" charset="-128"/>
              </a:rPr>
              <a:t>将来にわたって</a:t>
            </a:r>
            <a:endParaRPr lang="en-US" altLang="ja-JP" dirty="0">
              <a:effectLst/>
              <a:latin typeface="ＭＳ 明朝" panose="02020609040205080304" pitchFamily="17" charset="-128"/>
              <a:ea typeface="UD デジタル 教科書体 NK-B" panose="02020700000000000000" pitchFamily="18" charset="-128"/>
              <a:cs typeface="ＭＳ 明朝" panose="02020609040205080304" pitchFamily="17" charset="-128"/>
            </a:endParaRPr>
          </a:p>
          <a:p>
            <a:pPr algn="ctr" hangingPunct="0"/>
            <a:r>
              <a:rPr lang="ja-JP" dirty="0">
                <a:effectLst/>
                <a:latin typeface="ＭＳ 明朝" panose="02020609040205080304" pitchFamily="17" charset="-128"/>
                <a:ea typeface="UD デジタル 教科書体 NK-B" panose="02020700000000000000" pitchFamily="18" charset="-128"/>
                <a:cs typeface="ＭＳ 明朝" panose="02020609040205080304" pitchFamily="17" charset="-128"/>
              </a:rPr>
              <a:t>暮らしやすい</a:t>
            </a:r>
            <a:r>
              <a:rPr lang="ja-JP" altLang="en-US" dirty="0">
                <a:latin typeface="ＭＳ 明朝" panose="02020609040205080304" pitchFamily="17" charset="-128"/>
                <a:ea typeface="UD デジタル 教科書体 NK-B" panose="02020700000000000000" pitchFamily="18" charset="-128"/>
                <a:cs typeface="ＭＳ 明朝" panose="02020609040205080304" pitchFamily="17" charset="-128"/>
              </a:rPr>
              <a:t>まち</a:t>
            </a:r>
            <a:endParaRPr lang="ja-JP" sz="1100" dirty="0">
              <a:effectLst/>
              <a:latin typeface="ＭＳ 明朝" panose="02020609040205080304" pitchFamily="17" charset="-128"/>
              <a:ea typeface="ＭＳ 明朝" panose="02020609040205080304" pitchFamily="17" charset="-128"/>
              <a:cs typeface="ＭＳ 明朝" panose="02020609040205080304" pitchFamily="17" charset="-128"/>
            </a:endParaRPr>
          </a:p>
        </p:txBody>
      </p:sp>
      <p:sp>
        <p:nvSpPr>
          <p:cNvPr id="59" name="正方形/長方形 58">
            <a:extLst>
              <a:ext uri="{FF2B5EF4-FFF2-40B4-BE49-F238E27FC236}">
                <a16:creationId xmlns:a16="http://schemas.microsoft.com/office/drawing/2014/main" id="{F6D5DDDC-D128-40C3-BC28-D557E5936220}"/>
              </a:ext>
            </a:extLst>
          </p:cNvPr>
          <p:cNvSpPr/>
          <p:nvPr/>
        </p:nvSpPr>
        <p:spPr>
          <a:xfrm>
            <a:off x="625895" y="3151531"/>
            <a:ext cx="2199457" cy="27676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方向性（３つの柱と方向性）</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60" name="正方形/長方形 59">
            <a:extLst>
              <a:ext uri="{FF2B5EF4-FFF2-40B4-BE49-F238E27FC236}">
                <a16:creationId xmlns:a16="http://schemas.microsoft.com/office/drawing/2014/main" id="{4AF0EC77-F653-47D4-988F-C903FB68480D}"/>
              </a:ext>
            </a:extLst>
          </p:cNvPr>
          <p:cNvSpPr/>
          <p:nvPr/>
        </p:nvSpPr>
        <p:spPr>
          <a:xfrm>
            <a:off x="4836920" y="5986804"/>
            <a:ext cx="5614586" cy="115985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normAutofit fontScale="92500"/>
          </a:bodyPr>
          <a:lstStyle/>
          <a:p>
            <a:pPr>
              <a:lnSpc>
                <a:spcPct val="150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自治体情報システム標準化・共通化　  ◇ マイナンバーカードの普及促進</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行政手続のオンライン化の推進　　　　　  ◇ ＡＩ・ＲＰＡの利用促進</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テレワークの推進　　　　　　　　　　　　　　　　   ◇ セキュリティ対策の徹底</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1" name="正方形/長方形 60">
            <a:extLst>
              <a:ext uri="{FF2B5EF4-FFF2-40B4-BE49-F238E27FC236}">
                <a16:creationId xmlns:a16="http://schemas.microsoft.com/office/drawing/2014/main" id="{0A3B2360-CC36-42C7-A1F1-4EB85D9BF985}"/>
              </a:ext>
            </a:extLst>
          </p:cNvPr>
          <p:cNvSpPr/>
          <p:nvPr/>
        </p:nvSpPr>
        <p:spPr>
          <a:xfrm>
            <a:off x="7903" y="173773"/>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第３　飯島町ＤＸ推進方針の推進期間と目指す姿・実現に向けた方向性</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62" name="直線コネクタ 61">
            <a:extLst>
              <a:ext uri="{FF2B5EF4-FFF2-40B4-BE49-F238E27FC236}">
                <a16:creationId xmlns:a16="http://schemas.microsoft.com/office/drawing/2014/main" id="{B60271A3-9A5B-4686-977B-18B7C61FC4F6}"/>
              </a:ext>
            </a:extLst>
          </p:cNvPr>
          <p:cNvCxnSpPr/>
          <p:nvPr/>
        </p:nvCxnSpPr>
        <p:spPr>
          <a:xfrm>
            <a:off x="0" y="559840"/>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19" name="正方形/長方形 18">
            <a:extLst>
              <a:ext uri="{FF2B5EF4-FFF2-40B4-BE49-F238E27FC236}">
                <a16:creationId xmlns:a16="http://schemas.microsoft.com/office/drawing/2014/main" id="{225BD304-DE5D-4BDC-806E-5AD14A803E01}"/>
              </a:ext>
            </a:extLst>
          </p:cNvPr>
          <p:cNvSpPr/>
          <p:nvPr/>
        </p:nvSpPr>
        <p:spPr>
          <a:xfrm>
            <a:off x="99521" y="5917299"/>
            <a:ext cx="10477205" cy="1328378"/>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624F8C0C-E4C3-4A84-BAD1-F19CA900F74D}"/>
              </a:ext>
            </a:extLst>
          </p:cNvPr>
          <p:cNvSpPr/>
          <p:nvPr/>
        </p:nvSpPr>
        <p:spPr>
          <a:xfrm>
            <a:off x="90189" y="5775481"/>
            <a:ext cx="3862099" cy="29077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id="{478A75AB-4C88-4D87-8294-F87DAD931770}"/>
              </a:ext>
            </a:extLst>
          </p:cNvPr>
          <p:cNvSpPr/>
          <p:nvPr/>
        </p:nvSpPr>
        <p:spPr>
          <a:xfrm>
            <a:off x="163691" y="5793868"/>
            <a:ext cx="3819341" cy="2958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（３）重点取組事項</a:t>
            </a:r>
            <a:endParaRPr lang="en-US" altLang="ja-JP" sz="1400"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 name="四角形: 角を丸くする 1">
            <a:extLst>
              <a:ext uri="{FF2B5EF4-FFF2-40B4-BE49-F238E27FC236}">
                <a16:creationId xmlns:a16="http://schemas.microsoft.com/office/drawing/2014/main" id="{0986F656-0A57-4C95-8383-042C53ADA9D8}"/>
              </a:ext>
            </a:extLst>
          </p:cNvPr>
          <p:cNvSpPr/>
          <p:nvPr/>
        </p:nvSpPr>
        <p:spPr>
          <a:xfrm>
            <a:off x="567091" y="4482120"/>
            <a:ext cx="1298960" cy="727544"/>
          </a:xfrm>
          <a:prstGeom prst="roundRect">
            <a:avLst/>
          </a:prstGeom>
          <a:solidFill>
            <a:schemeClr val="accent6">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highlight>
                <a:srgbClr val="FFE1E1"/>
              </a:highlight>
            </a:endParaRPr>
          </a:p>
        </p:txBody>
      </p:sp>
      <p:sp>
        <p:nvSpPr>
          <p:cNvPr id="25" name="四角形: 角を丸くする 24">
            <a:extLst>
              <a:ext uri="{FF2B5EF4-FFF2-40B4-BE49-F238E27FC236}">
                <a16:creationId xmlns:a16="http://schemas.microsoft.com/office/drawing/2014/main" id="{AB73F0F4-82E0-4A7A-AF40-B5FDE1182CE6}"/>
              </a:ext>
            </a:extLst>
          </p:cNvPr>
          <p:cNvSpPr/>
          <p:nvPr/>
        </p:nvSpPr>
        <p:spPr>
          <a:xfrm>
            <a:off x="2247870" y="4488933"/>
            <a:ext cx="1298960" cy="727544"/>
          </a:xfrm>
          <a:prstGeom prst="roundRect">
            <a:avLst/>
          </a:prstGeom>
          <a:solidFill>
            <a:schemeClr val="accent6">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highlight>
                <a:srgbClr val="FFE1E1"/>
              </a:highlight>
            </a:endParaRPr>
          </a:p>
        </p:txBody>
      </p:sp>
      <p:sp>
        <p:nvSpPr>
          <p:cNvPr id="26" name="四角形: 角を丸くする 25">
            <a:extLst>
              <a:ext uri="{FF2B5EF4-FFF2-40B4-BE49-F238E27FC236}">
                <a16:creationId xmlns:a16="http://schemas.microsoft.com/office/drawing/2014/main" id="{5C261274-2265-448F-B732-530F4537F804}"/>
              </a:ext>
            </a:extLst>
          </p:cNvPr>
          <p:cNvSpPr/>
          <p:nvPr/>
        </p:nvSpPr>
        <p:spPr>
          <a:xfrm>
            <a:off x="3922523" y="4482120"/>
            <a:ext cx="1298960" cy="727544"/>
          </a:xfrm>
          <a:prstGeom prst="roundRect">
            <a:avLst/>
          </a:prstGeom>
          <a:solidFill>
            <a:schemeClr val="accent6">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kumimoji="1" lang="ja-JP" altLang="en-US" dirty="0">
              <a:highlight>
                <a:srgbClr val="FFE1E1"/>
              </a:highlight>
            </a:endParaRPr>
          </a:p>
        </p:txBody>
      </p:sp>
      <p:sp>
        <p:nvSpPr>
          <p:cNvPr id="27" name="正方形/長方形 26">
            <a:extLst>
              <a:ext uri="{FF2B5EF4-FFF2-40B4-BE49-F238E27FC236}">
                <a16:creationId xmlns:a16="http://schemas.microsoft.com/office/drawing/2014/main" id="{E21FC844-6149-4C5B-8C5C-BA72A30709E1}"/>
              </a:ext>
            </a:extLst>
          </p:cNvPr>
          <p:cNvSpPr/>
          <p:nvPr/>
        </p:nvSpPr>
        <p:spPr>
          <a:xfrm>
            <a:off x="576957" y="4478911"/>
            <a:ext cx="1289094" cy="7771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行政のＤＸ</a:t>
            </a:r>
            <a:endParaRPr lang="en-US" altLang="ja-JP"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9" name="正方形/長方形 28">
            <a:extLst>
              <a:ext uri="{FF2B5EF4-FFF2-40B4-BE49-F238E27FC236}">
                <a16:creationId xmlns:a16="http://schemas.microsoft.com/office/drawing/2014/main" id="{9C09B59F-2789-4E16-A910-40CD12E1B6DA}"/>
              </a:ext>
            </a:extLst>
          </p:cNvPr>
          <p:cNvSpPr/>
          <p:nvPr/>
        </p:nvSpPr>
        <p:spPr>
          <a:xfrm>
            <a:off x="2250997" y="4478911"/>
            <a:ext cx="1289094" cy="7771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まちのＤＸ</a:t>
            </a:r>
            <a:endParaRPr lang="en-US" altLang="ja-JP"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0" name="正方形/長方形 29">
            <a:extLst>
              <a:ext uri="{FF2B5EF4-FFF2-40B4-BE49-F238E27FC236}">
                <a16:creationId xmlns:a16="http://schemas.microsoft.com/office/drawing/2014/main" id="{8916B6E8-EE3F-4ADD-8C08-747A65A74528}"/>
              </a:ext>
            </a:extLst>
          </p:cNvPr>
          <p:cNvSpPr/>
          <p:nvPr/>
        </p:nvSpPr>
        <p:spPr>
          <a:xfrm>
            <a:off x="3927456" y="4478911"/>
            <a:ext cx="1289094" cy="7771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rPr>
              <a:t>安心なＤＸ</a:t>
            </a:r>
            <a:endParaRPr lang="en-US" altLang="ja-JP" b="1" dirty="0">
              <a:solidFill>
                <a:schemeClr val="bg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1" name="正方形/長方形 30">
            <a:extLst>
              <a:ext uri="{FF2B5EF4-FFF2-40B4-BE49-F238E27FC236}">
                <a16:creationId xmlns:a16="http://schemas.microsoft.com/office/drawing/2014/main" id="{02D41008-9009-4330-B745-8A8BD7CBF63A}"/>
              </a:ext>
            </a:extLst>
          </p:cNvPr>
          <p:cNvSpPr/>
          <p:nvPr/>
        </p:nvSpPr>
        <p:spPr>
          <a:xfrm>
            <a:off x="506251" y="3446637"/>
            <a:ext cx="4783600" cy="60045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新しい発想で考えるアルプスのまち</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豊かな未来・自然・暮らし　～</a:t>
            </a:r>
            <a:endPar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2" name="正方形/長方形 31">
            <a:extLst>
              <a:ext uri="{FF2B5EF4-FFF2-40B4-BE49-F238E27FC236}">
                <a16:creationId xmlns:a16="http://schemas.microsoft.com/office/drawing/2014/main" id="{1E68B92E-8807-4DC3-8181-21356E53C34F}"/>
              </a:ext>
            </a:extLst>
          </p:cNvPr>
          <p:cNvSpPr/>
          <p:nvPr/>
        </p:nvSpPr>
        <p:spPr>
          <a:xfrm>
            <a:off x="506251" y="4032488"/>
            <a:ext cx="4783600" cy="38343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300" b="1" dirty="0">
                <a:solidFill>
                  <a:schemeClr val="accent6">
                    <a:lumMod val="50000"/>
                  </a:schemeClr>
                </a:solidFill>
                <a:latin typeface="UD デジタル 教科書体 NK-R" panose="02020400000000000000" pitchFamily="18" charset="-128"/>
                <a:ea typeface="UD デジタル 教科書体 NK-R" panose="02020400000000000000" pitchFamily="18" charset="-128"/>
                <a:cs typeface="メイリオ" pitchFamily="50" charset="-128"/>
              </a:rPr>
              <a:t>誰一人取り残されない、人にやさしいデジタル化</a:t>
            </a:r>
            <a:endParaRPr lang="en-US" altLang="ja-JP" sz="1300" b="1" dirty="0">
              <a:solidFill>
                <a:schemeClr val="accent6">
                  <a:lumMod val="50000"/>
                </a:schemeClr>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5" name="正方形/長方形 34">
            <a:extLst>
              <a:ext uri="{FF2B5EF4-FFF2-40B4-BE49-F238E27FC236}">
                <a16:creationId xmlns:a16="http://schemas.microsoft.com/office/drawing/2014/main" id="{EF61B8FE-6483-44F5-AC06-A320D5C77EA9}"/>
              </a:ext>
            </a:extLst>
          </p:cNvPr>
          <p:cNvSpPr/>
          <p:nvPr/>
        </p:nvSpPr>
        <p:spPr>
          <a:xfrm>
            <a:off x="5952320" y="1970455"/>
            <a:ext cx="4335390" cy="339160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飯島町第６次総合計画に掲げる基本目標及び基本計画（施策）を具現化するための方向性として「誰一人取り残されない、人にやさしいデジタル化」を推進するため、デジタル活用により、一人ひとりのニーズに合ったサービスを選ぶことができ、多様な人の幸せ</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(Well-being)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が実現できる社会を目指します。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飯島町は町民や町議会、行政がお互いに尊重しあい、同じ目的のために対等な立場で連携や協力をする協働によるまちづくりを進めています。この「協働のまちづくり」とともに、ＤＸを推進し「ヒト、モノ、コト、情報」をつないでいくことで、「ともにチャレンジ（共創）」しやすい環境づくりをしていきます。こうすることでともに豊かになっていく「暮らしやすいまち」を目指していきます。</a:t>
            </a:r>
          </a:p>
        </p:txBody>
      </p:sp>
    </p:spTree>
    <p:extLst>
      <p:ext uri="{BB962C8B-B14F-4D97-AF65-F5344CB8AC3E}">
        <p14:creationId xmlns:p14="http://schemas.microsoft.com/office/powerpoint/2010/main" val="321166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A5ECC30-5FB8-45D1-AD17-CD9666459DCE}"/>
              </a:ext>
            </a:extLst>
          </p:cNvPr>
          <p:cNvSpPr>
            <a:spLocks noGrp="1"/>
          </p:cNvSpPr>
          <p:nvPr>
            <p:ph type="sldNum" sz="quarter" idx="12"/>
          </p:nvPr>
        </p:nvSpPr>
        <p:spPr>
          <a:xfrm>
            <a:off x="10186972" y="0"/>
            <a:ext cx="504841"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5</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E1C260C3-EE6B-49D6-A1D5-FE6A16498079}"/>
              </a:ext>
            </a:extLst>
          </p:cNvPr>
          <p:cNvSpPr/>
          <p:nvPr/>
        </p:nvSpPr>
        <p:spPr>
          <a:xfrm>
            <a:off x="7903" y="173773"/>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第４　自治体ＤＸの重点取組事項（自治体の業務システムの改革）及び工程表</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6" name="直線コネクタ 5">
            <a:extLst>
              <a:ext uri="{FF2B5EF4-FFF2-40B4-BE49-F238E27FC236}">
                <a16:creationId xmlns:a16="http://schemas.microsoft.com/office/drawing/2014/main" id="{48AD0B60-4324-4081-BAF8-F4BAF163BEA9}"/>
              </a:ext>
            </a:extLst>
          </p:cNvPr>
          <p:cNvCxnSpPr/>
          <p:nvPr/>
        </p:nvCxnSpPr>
        <p:spPr>
          <a:xfrm>
            <a:off x="0" y="559840"/>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7" name="正方形/長方形 6">
            <a:extLst>
              <a:ext uri="{FF2B5EF4-FFF2-40B4-BE49-F238E27FC236}">
                <a16:creationId xmlns:a16="http://schemas.microsoft.com/office/drawing/2014/main" id="{B0AF9039-62B8-4F6C-999E-23F93A974C41}"/>
              </a:ext>
            </a:extLst>
          </p:cNvPr>
          <p:cNvSpPr/>
          <p:nvPr/>
        </p:nvSpPr>
        <p:spPr>
          <a:xfrm>
            <a:off x="317241" y="587422"/>
            <a:ext cx="10077061" cy="48022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当町の目指す姿と実現に向けた方向性を達成するために、国の「自治体ＤＸ推進計画」との整合性を図った上で、次の取組を重点取組事項として進めていきます。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graphicFrame>
        <p:nvGraphicFramePr>
          <p:cNvPr id="18" name="表 18">
            <a:extLst>
              <a:ext uri="{FF2B5EF4-FFF2-40B4-BE49-F238E27FC236}">
                <a16:creationId xmlns:a16="http://schemas.microsoft.com/office/drawing/2014/main" id="{EAD2E0F9-BFD9-4737-9289-4FB10E53B463}"/>
              </a:ext>
            </a:extLst>
          </p:cNvPr>
          <p:cNvGraphicFramePr>
            <a:graphicFrameLocks noGrp="1"/>
          </p:cNvGraphicFramePr>
          <p:nvPr>
            <p:extLst>
              <p:ext uri="{D42A27DB-BD31-4B8C-83A1-F6EECF244321}">
                <p14:modId xmlns:p14="http://schemas.microsoft.com/office/powerpoint/2010/main" val="1268799450"/>
              </p:ext>
            </p:extLst>
          </p:nvPr>
        </p:nvGraphicFramePr>
        <p:xfrm>
          <a:off x="121300" y="1091266"/>
          <a:ext cx="10394063" cy="5617503"/>
        </p:xfrm>
        <a:graphic>
          <a:graphicData uri="http://schemas.openxmlformats.org/drawingml/2006/table">
            <a:tbl>
              <a:tblPr firstRow="1" bandRow="1">
                <a:tableStyleId>{5C22544A-7EE6-4342-B048-85BDC9FD1C3A}</a:tableStyleId>
              </a:tblPr>
              <a:tblGrid>
                <a:gridCol w="1098868">
                  <a:extLst>
                    <a:ext uri="{9D8B030D-6E8A-4147-A177-3AD203B41FA5}">
                      <a16:colId xmlns:a16="http://schemas.microsoft.com/office/drawing/2014/main" val="2421605237"/>
                    </a:ext>
                  </a:extLst>
                </a:gridCol>
                <a:gridCol w="300722">
                  <a:extLst>
                    <a:ext uri="{9D8B030D-6E8A-4147-A177-3AD203B41FA5}">
                      <a16:colId xmlns:a16="http://schemas.microsoft.com/office/drawing/2014/main" val="1010391554"/>
                    </a:ext>
                  </a:extLst>
                </a:gridCol>
                <a:gridCol w="1567545">
                  <a:extLst>
                    <a:ext uri="{9D8B030D-6E8A-4147-A177-3AD203B41FA5}">
                      <a16:colId xmlns:a16="http://schemas.microsoft.com/office/drawing/2014/main" val="2064991843"/>
                    </a:ext>
                  </a:extLst>
                </a:gridCol>
                <a:gridCol w="401955">
                  <a:extLst>
                    <a:ext uri="{9D8B030D-6E8A-4147-A177-3AD203B41FA5}">
                      <a16:colId xmlns:a16="http://schemas.microsoft.com/office/drawing/2014/main" val="4252472090"/>
                    </a:ext>
                  </a:extLst>
                </a:gridCol>
                <a:gridCol w="401955">
                  <a:extLst>
                    <a:ext uri="{9D8B030D-6E8A-4147-A177-3AD203B41FA5}">
                      <a16:colId xmlns:a16="http://schemas.microsoft.com/office/drawing/2014/main" val="2446672096"/>
                    </a:ext>
                  </a:extLst>
                </a:gridCol>
                <a:gridCol w="535305">
                  <a:extLst>
                    <a:ext uri="{9D8B030D-6E8A-4147-A177-3AD203B41FA5}">
                      <a16:colId xmlns:a16="http://schemas.microsoft.com/office/drawing/2014/main" val="2683336960"/>
                    </a:ext>
                  </a:extLst>
                </a:gridCol>
                <a:gridCol w="375565">
                  <a:extLst>
                    <a:ext uri="{9D8B030D-6E8A-4147-A177-3AD203B41FA5}">
                      <a16:colId xmlns:a16="http://schemas.microsoft.com/office/drawing/2014/main" val="937206503"/>
                    </a:ext>
                  </a:extLst>
                </a:gridCol>
                <a:gridCol w="375565">
                  <a:extLst>
                    <a:ext uri="{9D8B030D-6E8A-4147-A177-3AD203B41FA5}">
                      <a16:colId xmlns:a16="http://schemas.microsoft.com/office/drawing/2014/main" val="1603071563"/>
                    </a:ext>
                  </a:extLst>
                </a:gridCol>
                <a:gridCol w="375565">
                  <a:extLst>
                    <a:ext uri="{9D8B030D-6E8A-4147-A177-3AD203B41FA5}">
                      <a16:colId xmlns:a16="http://schemas.microsoft.com/office/drawing/2014/main" val="3331270448"/>
                    </a:ext>
                  </a:extLst>
                </a:gridCol>
                <a:gridCol w="535305">
                  <a:extLst>
                    <a:ext uri="{9D8B030D-6E8A-4147-A177-3AD203B41FA5}">
                      <a16:colId xmlns:a16="http://schemas.microsoft.com/office/drawing/2014/main" val="2714467962"/>
                    </a:ext>
                  </a:extLst>
                </a:gridCol>
                <a:gridCol w="375565">
                  <a:extLst>
                    <a:ext uri="{9D8B030D-6E8A-4147-A177-3AD203B41FA5}">
                      <a16:colId xmlns:a16="http://schemas.microsoft.com/office/drawing/2014/main" val="3807888695"/>
                    </a:ext>
                  </a:extLst>
                </a:gridCol>
                <a:gridCol w="375565">
                  <a:extLst>
                    <a:ext uri="{9D8B030D-6E8A-4147-A177-3AD203B41FA5}">
                      <a16:colId xmlns:a16="http://schemas.microsoft.com/office/drawing/2014/main" val="2748631418"/>
                    </a:ext>
                  </a:extLst>
                </a:gridCol>
                <a:gridCol w="375565">
                  <a:extLst>
                    <a:ext uri="{9D8B030D-6E8A-4147-A177-3AD203B41FA5}">
                      <a16:colId xmlns:a16="http://schemas.microsoft.com/office/drawing/2014/main" val="335627714"/>
                    </a:ext>
                  </a:extLst>
                </a:gridCol>
                <a:gridCol w="535305">
                  <a:extLst>
                    <a:ext uri="{9D8B030D-6E8A-4147-A177-3AD203B41FA5}">
                      <a16:colId xmlns:a16="http://schemas.microsoft.com/office/drawing/2014/main" val="2036348269"/>
                    </a:ext>
                  </a:extLst>
                </a:gridCol>
                <a:gridCol w="375565">
                  <a:extLst>
                    <a:ext uri="{9D8B030D-6E8A-4147-A177-3AD203B41FA5}">
                      <a16:colId xmlns:a16="http://schemas.microsoft.com/office/drawing/2014/main" val="2851160753"/>
                    </a:ext>
                  </a:extLst>
                </a:gridCol>
                <a:gridCol w="375565">
                  <a:extLst>
                    <a:ext uri="{9D8B030D-6E8A-4147-A177-3AD203B41FA5}">
                      <a16:colId xmlns:a16="http://schemas.microsoft.com/office/drawing/2014/main" val="396767438"/>
                    </a:ext>
                  </a:extLst>
                </a:gridCol>
                <a:gridCol w="375565">
                  <a:extLst>
                    <a:ext uri="{9D8B030D-6E8A-4147-A177-3AD203B41FA5}">
                      <a16:colId xmlns:a16="http://schemas.microsoft.com/office/drawing/2014/main" val="760300225"/>
                    </a:ext>
                  </a:extLst>
                </a:gridCol>
                <a:gridCol w="535305">
                  <a:extLst>
                    <a:ext uri="{9D8B030D-6E8A-4147-A177-3AD203B41FA5}">
                      <a16:colId xmlns:a16="http://schemas.microsoft.com/office/drawing/2014/main" val="463899541"/>
                    </a:ext>
                  </a:extLst>
                </a:gridCol>
                <a:gridCol w="401955">
                  <a:extLst>
                    <a:ext uri="{9D8B030D-6E8A-4147-A177-3AD203B41FA5}">
                      <a16:colId xmlns:a16="http://schemas.microsoft.com/office/drawing/2014/main" val="3006109847"/>
                    </a:ext>
                  </a:extLst>
                </a:gridCol>
                <a:gridCol w="699758">
                  <a:extLst>
                    <a:ext uri="{9D8B030D-6E8A-4147-A177-3AD203B41FA5}">
                      <a16:colId xmlns:a16="http://schemas.microsoft.com/office/drawing/2014/main" val="1472912752"/>
                    </a:ext>
                  </a:extLst>
                </a:gridCol>
              </a:tblGrid>
              <a:tr h="449878">
                <a:tc gridSpan="3">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取組事項</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１</a:t>
                      </a:r>
                    </a:p>
                  </a:txBody>
                  <a:tcPr anchor="ctr"/>
                </a:tc>
                <a:tc hMerge="1">
                  <a:txBody>
                    <a:bodyPr/>
                    <a:lstStyle/>
                    <a:p>
                      <a:pPr algn="ctr"/>
                      <a:endParaRPr kumimoji="1" lang="ja-JP" altLang="en-US" sz="800" dirty="0"/>
                    </a:p>
                  </a:txBody>
                  <a:tcPr anchor="ctr"/>
                </a:tc>
                <a:tc hMerge="1">
                  <a:txBody>
                    <a:bodyPr/>
                    <a:lstStyle/>
                    <a:p>
                      <a:pPr algn="ctr"/>
                      <a:endParaRPr kumimoji="1" lang="ja-JP" altLang="en-US" sz="800"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（令和４年度）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2023</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（令和５年度）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2024</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（令和６年度）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（令和７年度）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参考</a:t>
                      </a:r>
                      <a:r>
                        <a:rPr kumimoji="1" lang="en-US" altLang="ja-JP" sz="800" dirty="0">
                          <a:latin typeface="UD デジタル 教科書体 NK-R" panose="02020400000000000000" pitchFamily="18" charset="-128"/>
                          <a:ea typeface="UD デジタル 教科書体 NK-R" panose="02020400000000000000" pitchFamily="18" charset="-128"/>
                        </a:rPr>
                        <a:t>】</a:t>
                      </a:r>
                    </a:p>
                    <a:p>
                      <a:pPr algn="ctr"/>
                      <a:r>
                        <a:rPr kumimoji="1" lang="ja-JP" altLang="en-US" sz="800" dirty="0">
                          <a:latin typeface="UD デジタル 教科書体 NK-R" panose="02020400000000000000" pitchFamily="18" charset="-128"/>
                          <a:ea typeface="UD デジタル 教科書体 NK-R" panose="02020400000000000000" pitchFamily="18" charset="-128"/>
                        </a:rPr>
                        <a:t>目標時期</a:t>
                      </a:r>
                    </a:p>
                  </a:txBody>
                  <a:tcPr anchor="ctr"/>
                </a:tc>
                <a:extLst>
                  <a:ext uri="{0D108BD9-81ED-4DB2-BD59-A6C34878D82A}">
                    <a16:rowId xmlns:a16="http://schemas.microsoft.com/office/drawing/2014/main" val="782473875"/>
                  </a:ext>
                </a:extLst>
              </a:tr>
              <a:tr h="258834">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ビジョン</a:t>
                      </a:r>
                    </a:p>
                  </a:txBody>
                  <a:tcPr anchor="ctr"/>
                </a:tc>
                <a:tc gridSpan="2">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主な取組</a:t>
                      </a:r>
                    </a:p>
                  </a:txBody>
                  <a:tcPr anchor="ctr"/>
                </a:tc>
                <a:tc hMerge="1">
                  <a:txBody>
                    <a:bodyPr/>
                    <a:lstStyle/>
                    <a:p>
                      <a:endParaRPr kumimoji="1" lang="ja-JP" altLang="en-US"/>
                    </a:p>
                  </a:txBody>
                  <a:tcP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206020311"/>
                  </a:ext>
                </a:extLst>
              </a:tr>
              <a:tr h="702551">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誰でも活用できる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algn="l"/>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自治体情報システム標準化・共通化</a:t>
                      </a:r>
                      <a:endParaRPr kumimoji="1" lang="en-US" altLang="ja-JP" sz="800" b="1" u="sng" dirty="0">
                        <a:solidFill>
                          <a:srgbClr val="C00000"/>
                        </a:solidFill>
                        <a:latin typeface="UD デジタル 教科書体 NK-R" panose="02020400000000000000" pitchFamily="18" charset="-128"/>
                        <a:ea typeface="UD デジタル 教科書体 NK-R" panose="02020400000000000000" pitchFamily="18" charset="-128"/>
                      </a:endParaRPr>
                    </a:p>
                    <a:p>
                      <a:pPr algn="l"/>
                      <a:r>
                        <a:rPr kumimoji="1" lang="en-US" altLang="ja-JP" sz="8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800" b="0" u="none" dirty="0">
                          <a:solidFill>
                            <a:schemeClr val="tx1"/>
                          </a:solidFill>
                          <a:latin typeface="UD デジタル 教科書体 NK-R" panose="02020400000000000000" pitchFamily="18" charset="-128"/>
                          <a:ea typeface="UD デジタル 教科書体 NK-R" panose="02020400000000000000" pitchFamily="18" charset="-128"/>
                        </a:rPr>
                        <a:t>２</a:t>
                      </a:r>
                    </a:p>
                    <a:p>
                      <a:pPr algn="l"/>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年度までに基幹系</a:t>
                      </a:r>
                      <a:r>
                        <a:rPr kumimoji="1" lang="en-US" altLang="ja-JP" sz="800" dirty="0">
                          <a:latin typeface="UD デジタル 教科書体 NK-R" panose="02020400000000000000" pitchFamily="18" charset="-128"/>
                          <a:ea typeface="UD デジタル 教科書体 NK-R" panose="02020400000000000000" pitchFamily="18" charset="-128"/>
                        </a:rPr>
                        <a:t>20</a:t>
                      </a:r>
                      <a:r>
                        <a:rPr kumimoji="1" lang="ja-JP" altLang="en-US" sz="800" dirty="0">
                          <a:latin typeface="UD デジタル 教科書体 NK-R" panose="02020400000000000000" pitchFamily="18" charset="-128"/>
                          <a:ea typeface="UD デジタル 教科書体 NK-R" panose="02020400000000000000" pitchFamily="18" charset="-128"/>
                        </a:rPr>
                        <a:t>業務システムについて国の策定する標準仕様に準拠したシステムへ移行</a:t>
                      </a:r>
                    </a:p>
                  </a:txBody>
                  <a:tcPr anchor="ctr"/>
                </a:tc>
                <a:tc hMerge="1">
                  <a:txBody>
                    <a:bodyPr/>
                    <a:lstStyle/>
                    <a:p>
                      <a:endParaRPr kumimoji="1" lang="ja-JP" altLang="en-US"/>
                    </a:p>
                  </a:txBody>
                  <a:tcP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a:t>
                      </a:r>
                    </a:p>
                  </a:txBody>
                  <a:tcPr anchor="ctr"/>
                </a:tc>
                <a:extLst>
                  <a:ext uri="{0D108BD9-81ED-4DB2-BD59-A6C34878D82A}">
                    <a16:rowId xmlns:a16="http://schemas.microsoft.com/office/drawing/2014/main" val="981934753"/>
                  </a:ext>
                </a:extLst>
              </a:tr>
              <a:tr h="554645">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誰でも活用できる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マイナンバーカードの普及促進</a:t>
                      </a:r>
                    </a:p>
                    <a:p>
                      <a:pPr algn="l"/>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年度末までに殆どの住民が保有していることを目指し、交付円滑化計画に基づき、申請を促進するとともに交付体制を充実</a:t>
                      </a:r>
                    </a:p>
                  </a:txBody>
                  <a:tcPr anchor="ctr"/>
                </a:tc>
                <a:tc hMerge="1">
                  <a:txBody>
                    <a:bodyPr/>
                    <a:lstStyle/>
                    <a:p>
                      <a:endParaRPr kumimoji="1" lang="ja-JP" altLang="en-US"/>
                    </a:p>
                  </a:txBody>
                  <a:tcP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a:t>
                      </a:r>
                    </a:p>
                  </a:txBody>
                  <a:tcPr anchor="ctr"/>
                </a:tc>
                <a:extLst>
                  <a:ext uri="{0D108BD9-81ED-4DB2-BD59-A6C34878D82A}">
                    <a16:rowId xmlns:a16="http://schemas.microsoft.com/office/drawing/2014/main" val="811246230"/>
                  </a:ext>
                </a:extLst>
              </a:tr>
              <a:tr h="342064">
                <a:tc rowSpan="2">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誰でも活用できる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l"/>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algn="l"/>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行政手続のオンライン化の推進</a:t>
                      </a:r>
                      <a:r>
                        <a:rPr kumimoji="1" lang="en-US" altLang="ja-JP" sz="8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800" b="0" u="none" dirty="0">
                          <a:solidFill>
                            <a:schemeClr val="tx1"/>
                          </a:solidFill>
                          <a:latin typeface="UD デジタル 教科書体 NK-R" panose="02020400000000000000" pitchFamily="18" charset="-128"/>
                          <a:ea typeface="UD デジタル 教科書体 NK-R" panose="02020400000000000000" pitchFamily="18" charset="-128"/>
                        </a:rPr>
                        <a:t>３</a:t>
                      </a:r>
                    </a:p>
                    <a:p>
                      <a:pPr algn="l"/>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住民に身近な</a:t>
                      </a:r>
                      <a:r>
                        <a:rPr kumimoji="1" lang="en-US" altLang="ja-JP" sz="800" b="0" dirty="0">
                          <a:solidFill>
                            <a:schemeClr val="tx1"/>
                          </a:solidFill>
                          <a:latin typeface="UD デジタル 教科書体 NK-R" panose="02020400000000000000" pitchFamily="18" charset="-128"/>
                          <a:ea typeface="UD デジタル 教科書体 NK-R" panose="02020400000000000000" pitchFamily="18" charset="-128"/>
                        </a:rPr>
                        <a:t>27</a:t>
                      </a:r>
                      <a:r>
                        <a:rPr kumimoji="1" lang="ja-JP" altLang="en-US" sz="800" b="0" dirty="0">
                          <a:solidFill>
                            <a:schemeClr val="tx1"/>
                          </a:solidFill>
                          <a:latin typeface="UD デジタル 教科書体 NK-R" panose="02020400000000000000" pitchFamily="18" charset="-128"/>
                          <a:ea typeface="UD デジタル 教科書体 NK-R" panose="02020400000000000000" pitchFamily="18" charset="-128"/>
                        </a:rPr>
                        <a:t>手続きをマイナポータルでオンライン手続きを可能とする</a:t>
                      </a:r>
                      <a:endParaRPr kumimoji="1" lang="en-US" altLang="ja-JP" sz="800"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tc>
                <a:tc hMerge="1">
                  <a:txBody>
                    <a:bodyPr/>
                    <a:lstStyle/>
                    <a:p>
                      <a:endParaRPr kumimoji="1" lang="ja-JP" altLang="en-US"/>
                    </a:p>
                  </a:txBody>
                  <a:tcP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a:t>
                      </a:r>
                    </a:p>
                  </a:txBody>
                  <a:tcPr anchor="ctr"/>
                </a:tc>
                <a:extLst>
                  <a:ext uri="{0D108BD9-81ED-4DB2-BD59-A6C34878D82A}">
                    <a16:rowId xmlns:a16="http://schemas.microsoft.com/office/drawing/2014/main" val="3400894153"/>
                  </a:ext>
                </a:extLst>
              </a:tr>
              <a:tr h="370055">
                <a:tc vMerge="1">
                  <a:txBody>
                    <a:bodyPr/>
                    <a:lstStyle/>
                    <a:p>
                      <a:pPr algn="ctr"/>
                      <a:endParaRPr kumimoji="1" lang="ja-JP" altLang="en-US" sz="800" dirty="0"/>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u="sng" dirty="0">
                          <a:latin typeface="UD デジタル 教科書体 NK-R" panose="02020400000000000000" pitchFamily="18" charset="-128"/>
                          <a:ea typeface="UD デジタル 教科書体 NK-R" panose="02020400000000000000" pitchFamily="18" charset="-128"/>
                        </a:rPr>
                        <a:t>27</a:t>
                      </a:r>
                      <a:r>
                        <a:rPr kumimoji="1" lang="ja-JP" altLang="en-US" sz="800" u="sng" dirty="0">
                          <a:latin typeface="UD デジタル 教科書体 NK-R" panose="02020400000000000000" pitchFamily="18" charset="-128"/>
                          <a:ea typeface="UD デジタル 教科書体 NK-R" panose="02020400000000000000" pitchFamily="18" charset="-128"/>
                        </a:rPr>
                        <a:t>手続以外</a:t>
                      </a:r>
                      <a:endParaRPr kumimoji="1" lang="en-US" altLang="ja-JP" sz="800" u="sng"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u="none" dirty="0">
                          <a:latin typeface="UD デジタル 教科書体 NK-R" panose="02020400000000000000" pitchFamily="18" charset="-128"/>
                          <a:ea typeface="UD デジタル 教科書体 NK-R" panose="02020400000000000000" pitchFamily="18" charset="-128"/>
                        </a:rPr>
                        <a:t>令和５年３月１日から稼働</a:t>
                      </a:r>
                      <a:endParaRPr kumimoji="1" lang="en-US" altLang="ja-JP" sz="800" u="none"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u="none" dirty="0">
                          <a:latin typeface="UD デジタル 教科書体 NK-R" panose="02020400000000000000" pitchFamily="18" charset="-128"/>
                          <a:ea typeface="UD デジタル 教科書体 NK-R" panose="02020400000000000000" pitchFamily="18" charset="-128"/>
                        </a:rPr>
                        <a:t>「選挙不在者投票」</a:t>
                      </a:r>
                      <a:endParaRPr kumimoji="1" lang="en-US" altLang="ja-JP" sz="800" u="none"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a:t>
                      </a:r>
                    </a:p>
                  </a:txBody>
                  <a:tcPr anchor="ctr"/>
                </a:tc>
                <a:extLst>
                  <a:ext uri="{0D108BD9-81ED-4DB2-BD59-A6C34878D82A}">
                    <a16:rowId xmlns:a16="http://schemas.microsoft.com/office/drawing/2014/main" val="1934725016"/>
                  </a:ext>
                </a:extLst>
              </a:tr>
              <a:tr h="761941">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誰でも活用できる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l"/>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algn="l"/>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ＡＩ・ＲＰＡの利用促進</a:t>
                      </a:r>
                      <a:endParaRPr kumimoji="1" lang="en-US" altLang="ja-JP" sz="800" b="1" u="sng" dirty="0">
                        <a:solidFill>
                          <a:srgbClr val="C00000"/>
                        </a:solidFill>
                        <a:latin typeface="UD デジタル 教科書体 NK-R" panose="02020400000000000000" pitchFamily="18" charset="-128"/>
                        <a:ea typeface="UD デジタル 教科書体 NK-R" panose="02020400000000000000" pitchFamily="18"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b="0" dirty="0">
                          <a:latin typeface="UD デジタル 教科書体 NK-R" panose="02020400000000000000" pitchFamily="18" charset="-128"/>
                          <a:ea typeface="UD デジタル 教科書体 NK-R" panose="02020400000000000000" pitchFamily="18" charset="-128"/>
                        </a:rPr>
                        <a:t>「自治体情報システム標準化・共通化への対応」と「行政手続のオンライン化の推進」による業務見直し等を契機に、ＡＩ・ＲＰＡの導入ガイドブックを参考にＡＩやＲＰＡの導入・活用を推進</a:t>
                      </a:r>
                    </a:p>
                  </a:txBody>
                  <a:tcPr anchor="ctr"/>
                </a:tc>
                <a:tc hMerge="1">
                  <a:txBody>
                    <a:bodyPr/>
                    <a:lstStyle/>
                    <a:p>
                      <a:endParaRPr kumimoji="1" lang="ja-JP" altLang="en-US"/>
                    </a:p>
                  </a:txBody>
                  <a:tcP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1240101990"/>
                  </a:ext>
                </a:extLst>
              </a:tr>
              <a:tr h="685430">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誰でも活用できる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l"/>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algn="l"/>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テレワークの推進</a:t>
                      </a:r>
                      <a:endParaRPr kumimoji="1" lang="en-US" altLang="ja-JP" sz="800" b="1" u="sng" dirty="0">
                        <a:solidFill>
                          <a:srgbClr val="C00000"/>
                        </a:solidFill>
                        <a:latin typeface="UD デジタル 教科書体 NK-R" panose="02020400000000000000" pitchFamily="18" charset="-128"/>
                        <a:ea typeface="UD デジタル 教科書体 NK-R" panose="02020400000000000000" pitchFamily="18" charset="-128"/>
                      </a:endParaRPr>
                    </a:p>
                    <a:p>
                      <a:pPr algn="l"/>
                      <a:r>
                        <a:rPr kumimoji="1" lang="ja-JP" altLang="en-US" sz="800" b="0" u="none" dirty="0">
                          <a:latin typeface="UD デジタル 教科書体 NK-R" panose="02020400000000000000" pitchFamily="18" charset="-128"/>
                          <a:ea typeface="UD デジタル 教科書体 NK-R" panose="02020400000000000000" pitchFamily="18" charset="-128"/>
                        </a:rPr>
                        <a:t>テレワーク導入事例やセキュリティポリシーガイドライン等を参考に導入・活用を促進。また「自治体情報システム標準化・共通化への対応」と「行政手続のオンライン化の推進」の業務見直し等に合わせ、対象業務を拡大</a:t>
                      </a:r>
                    </a:p>
                  </a:txBody>
                  <a:tcPr anchor="ctr"/>
                </a:tc>
                <a:tc hMerge="1">
                  <a:txBody>
                    <a:bodyPr/>
                    <a:lstStyle/>
                    <a:p>
                      <a:endParaRPr kumimoji="1" lang="ja-JP" altLang="en-US"/>
                    </a:p>
                  </a:txBody>
                  <a:tcP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2405128726"/>
                  </a:ext>
                </a:extLst>
              </a:tr>
              <a:tr h="654950">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安全・安心な</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l"/>
                      <a:r>
                        <a:rPr kumimoji="1" lang="ja-JP" altLang="en-US" sz="800" dirty="0">
                          <a:latin typeface="UD デジタル 教科書体 NK-R" panose="02020400000000000000" pitchFamily="18" charset="-128"/>
                          <a:ea typeface="UD デジタル 教科書体 NK-R" panose="02020400000000000000" pitchFamily="18" charset="-128"/>
                        </a:rPr>
                        <a:t>環境整備</a:t>
                      </a:r>
                    </a:p>
                  </a:txBody>
                  <a:tcPr anchor="ctr"/>
                </a:tc>
                <a:tc gridSpan="2">
                  <a:txBody>
                    <a:bodyPr/>
                    <a:lstStyle/>
                    <a:p>
                      <a:pPr algn="l"/>
                      <a:r>
                        <a:rPr kumimoji="1" lang="ja-JP" altLang="en-US" sz="800" b="1" u="sng" dirty="0">
                          <a:solidFill>
                            <a:srgbClr val="C00000"/>
                          </a:solidFill>
                          <a:latin typeface="UD デジタル 教科書体 NK-R" panose="02020400000000000000" pitchFamily="18" charset="-128"/>
                          <a:ea typeface="UD デジタル 教科書体 NK-R" panose="02020400000000000000" pitchFamily="18" charset="-128"/>
                        </a:rPr>
                        <a:t>セキュリティ対策の徹底</a:t>
                      </a:r>
                      <a:endParaRPr kumimoji="1" lang="en-US" altLang="ja-JP" sz="800" b="1" u="sng" dirty="0">
                        <a:solidFill>
                          <a:srgbClr val="C00000"/>
                        </a:solidFill>
                        <a:latin typeface="UD デジタル 教科書体 NK-R" panose="02020400000000000000" pitchFamily="18" charset="-128"/>
                        <a:ea typeface="UD デジタル 教科書体 NK-R" panose="02020400000000000000" pitchFamily="18" charset="-128"/>
                      </a:endParaRPr>
                    </a:p>
                    <a:p>
                      <a:pPr algn="l"/>
                      <a:r>
                        <a:rPr kumimoji="1" lang="ja-JP" altLang="en-US" sz="800" b="0" u="none" dirty="0">
                          <a:latin typeface="UD デジタル 教科書体 NK-R" panose="02020400000000000000" pitchFamily="18" charset="-128"/>
                          <a:ea typeface="UD デジタル 教科書体 NK-R" panose="02020400000000000000" pitchFamily="18" charset="-128"/>
                        </a:rPr>
                        <a:t>総務省とデジタル庁が示す地方公共団体のガバメントクラウド活用に関するセキュリティ対策の方針を踏まえ、ガバメントクラウドの活用に向けて、情報セキュリティ対策の徹底に取り組む</a:t>
                      </a:r>
                    </a:p>
                  </a:txBody>
                  <a:tcPr anchor="ctr"/>
                </a:tc>
                <a:tc hMerge="1">
                  <a:txBody>
                    <a:bodyPr/>
                    <a:lstStyle/>
                    <a:p>
                      <a:endParaRPr kumimoji="1" lang="ja-JP" altLang="en-US"/>
                    </a:p>
                  </a:txBody>
                  <a:tcP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1828290601"/>
                  </a:ext>
                </a:extLst>
              </a:tr>
            </a:tbl>
          </a:graphicData>
        </a:graphic>
      </p:graphicFrame>
      <p:sp>
        <p:nvSpPr>
          <p:cNvPr id="19" name="正方形/長方形 18">
            <a:extLst>
              <a:ext uri="{FF2B5EF4-FFF2-40B4-BE49-F238E27FC236}">
                <a16:creationId xmlns:a16="http://schemas.microsoft.com/office/drawing/2014/main" id="{0D63E4EC-9A0F-48EF-9BD3-89E9302A82E8}"/>
              </a:ext>
            </a:extLst>
          </p:cNvPr>
          <p:cNvSpPr/>
          <p:nvPr/>
        </p:nvSpPr>
        <p:spPr>
          <a:xfrm>
            <a:off x="1" y="6729650"/>
            <a:ext cx="10691812" cy="6562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１　</a:t>
            </a:r>
            <a:r>
              <a:rPr lang="en-US" altLang="zh-TW"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2023</a:t>
            </a:r>
            <a:r>
              <a:rPr lang="zh-TW"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年（令和５年）１月</a:t>
            </a:r>
            <a:r>
              <a:rPr lang="en-US" altLang="zh-TW"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a:t>
            </a:r>
            <a:r>
              <a:rPr lang="zh-TW"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日「自治体ＤＸ全体手順書</a:t>
            </a:r>
            <a:r>
              <a:rPr lang="en-US" altLang="zh-TW"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zh-TW"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a:t>
            </a:r>
            <a:r>
              <a:rPr lang="en-US" altLang="zh-TW"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2.1</a:t>
            </a:r>
            <a:r>
              <a:rPr lang="zh-TW"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版</a:t>
            </a:r>
            <a:r>
              <a:rPr lang="en-US" altLang="zh-TW"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zh-TW"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」総務省</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２　自治体情報システム標準化・共通化への対応（</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業務）</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①住民基本台帳②選挙人名簿管理③固定資産税④個人住民税⑤法人住民税⑥軽自動車税⑦国民健康保険⑧国民年金⑨障害者福祉⑩後期高齢者医療⑪介護保険⑫児童手当⑬生活保護⑭健康管理⑮就学⑯児童扶養手当</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⑰子ども・子育て支援⑱戸籍⑲戸籍の附票⑳印鑑登録</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３　子育て（</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15</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手続）、介護（</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11</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手続）、被災者支援（罹災証明書）（１手続）の</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27</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手続　、なお、自動車保有関係（４手続）は都道府県対象手続</a:t>
            </a:r>
          </a:p>
        </p:txBody>
      </p:sp>
      <p:sp>
        <p:nvSpPr>
          <p:cNvPr id="20" name="矢印: 五方向 19">
            <a:extLst>
              <a:ext uri="{FF2B5EF4-FFF2-40B4-BE49-F238E27FC236}">
                <a16:creationId xmlns:a16="http://schemas.microsoft.com/office/drawing/2014/main" id="{3E7933CB-38AE-48F5-94CB-5AB0499C5B87}"/>
              </a:ext>
            </a:extLst>
          </p:cNvPr>
          <p:cNvSpPr/>
          <p:nvPr/>
        </p:nvSpPr>
        <p:spPr>
          <a:xfrm>
            <a:off x="3097762" y="2668975"/>
            <a:ext cx="1698172"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id="{3D9D8303-5C5D-4B49-A327-2AEFF8D7E047}"/>
              </a:ext>
            </a:extLst>
          </p:cNvPr>
          <p:cNvSpPr/>
          <p:nvPr/>
        </p:nvSpPr>
        <p:spPr>
          <a:xfrm>
            <a:off x="3097762" y="2715206"/>
            <a:ext cx="1698172"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普及啓発の実施</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6" name="矢印: 五方向 25">
            <a:extLst>
              <a:ext uri="{FF2B5EF4-FFF2-40B4-BE49-F238E27FC236}">
                <a16:creationId xmlns:a16="http://schemas.microsoft.com/office/drawing/2014/main" id="{7CE2A68F-E6F0-452A-BBA2-847FE870FC31}"/>
              </a:ext>
            </a:extLst>
          </p:cNvPr>
          <p:cNvSpPr/>
          <p:nvPr/>
        </p:nvSpPr>
        <p:spPr>
          <a:xfrm>
            <a:off x="3100869" y="3698457"/>
            <a:ext cx="1698172"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7" name="正方形/長方形 26">
            <a:extLst>
              <a:ext uri="{FF2B5EF4-FFF2-40B4-BE49-F238E27FC236}">
                <a16:creationId xmlns:a16="http://schemas.microsoft.com/office/drawing/2014/main" id="{162A6C5E-714B-494A-9A3E-39D9091B3FEF}"/>
              </a:ext>
            </a:extLst>
          </p:cNvPr>
          <p:cNvSpPr/>
          <p:nvPr/>
        </p:nvSpPr>
        <p:spPr>
          <a:xfrm>
            <a:off x="3100869" y="3744688"/>
            <a:ext cx="1698172"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①オンライン化する手続きの検討・関係課等との調整</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8" name="矢印: 五方向 27">
            <a:extLst>
              <a:ext uri="{FF2B5EF4-FFF2-40B4-BE49-F238E27FC236}">
                <a16:creationId xmlns:a16="http://schemas.microsoft.com/office/drawing/2014/main" id="{1394EAAB-72B0-4D9E-ACFB-0599672E1EFF}"/>
              </a:ext>
            </a:extLst>
          </p:cNvPr>
          <p:cNvSpPr/>
          <p:nvPr/>
        </p:nvSpPr>
        <p:spPr>
          <a:xfrm>
            <a:off x="3100872" y="3250581"/>
            <a:ext cx="1536441"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5A1A43CF-50CA-4A35-96D8-67A4B04968AB}"/>
              </a:ext>
            </a:extLst>
          </p:cNvPr>
          <p:cNvSpPr/>
          <p:nvPr/>
        </p:nvSpPr>
        <p:spPr>
          <a:xfrm>
            <a:off x="3100872" y="3296812"/>
            <a:ext cx="1536441"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①導入・運用テスト</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②条例改正</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0" name="矢印: 五方向 29">
            <a:extLst>
              <a:ext uri="{FF2B5EF4-FFF2-40B4-BE49-F238E27FC236}">
                <a16:creationId xmlns:a16="http://schemas.microsoft.com/office/drawing/2014/main" id="{0D3226B4-C074-4B79-B951-8983AEE280A7}"/>
              </a:ext>
            </a:extLst>
          </p:cNvPr>
          <p:cNvSpPr/>
          <p:nvPr/>
        </p:nvSpPr>
        <p:spPr>
          <a:xfrm>
            <a:off x="3094642" y="4336049"/>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31" name="正方形/長方形 30">
            <a:extLst>
              <a:ext uri="{FF2B5EF4-FFF2-40B4-BE49-F238E27FC236}">
                <a16:creationId xmlns:a16="http://schemas.microsoft.com/office/drawing/2014/main" id="{40A7FD1F-231D-424A-94C4-5C1EA38F455C}"/>
              </a:ext>
            </a:extLst>
          </p:cNvPr>
          <p:cNvSpPr/>
          <p:nvPr/>
        </p:nvSpPr>
        <p:spPr>
          <a:xfrm>
            <a:off x="3094642" y="4382280"/>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①検討②導入③運用テスト</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2" name="矢印: 五方向 31">
            <a:extLst>
              <a:ext uri="{FF2B5EF4-FFF2-40B4-BE49-F238E27FC236}">
                <a16:creationId xmlns:a16="http://schemas.microsoft.com/office/drawing/2014/main" id="{DD5AE850-338A-4A47-9723-B6995AF2C81D}"/>
              </a:ext>
            </a:extLst>
          </p:cNvPr>
          <p:cNvSpPr/>
          <p:nvPr/>
        </p:nvSpPr>
        <p:spPr>
          <a:xfrm>
            <a:off x="3097749" y="5244227"/>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33" name="正方形/長方形 32">
            <a:extLst>
              <a:ext uri="{FF2B5EF4-FFF2-40B4-BE49-F238E27FC236}">
                <a16:creationId xmlns:a16="http://schemas.microsoft.com/office/drawing/2014/main" id="{EAE446D7-6031-4C42-9371-4178A604B112}"/>
              </a:ext>
            </a:extLst>
          </p:cNvPr>
          <p:cNvSpPr/>
          <p:nvPr/>
        </p:nvSpPr>
        <p:spPr>
          <a:xfrm>
            <a:off x="3097749" y="5290458"/>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調査・研究</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6" name="矢印: 五方向 35">
            <a:extLst>
              <a:ext uri="{FF2B5EF4-FFF2-40B4-BE49-F238E27FC236}">
                <a16:creationId xmlns:a16="http://schemas.microsoft.com/office/drawing/2014/main" id="{02887722-419F-4DED-82B6-5245E64C6B53}"/>
              </a:ext>
            </a:extLst>
          </p:cNvPr>
          <p:cNvSpPr/>
          <p:nvPr/>
        </p:nvSpPr>
        <p:spPr>
          <a:xfrm>
            <a:off x="3094649" y="6118178"/>
            <a:ext cx="1691954"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37" name="正方形/長方形 36">
            <a:extLst>
              <a:ext uri="{FF2B5EF4-FFF2-40B4-BE49-F238E27FC236}">
                <a16:creationId xmlns:a16="http://schemas.microsoft.com/office/drawing/2014/main" id="{64626114-47A1-428B-A524-2014C89520BF}"/>
              </a:ext>
            </a:extLst>
          </p:cNvPr>
          <p:cNvSpPr/>
          <p:nvPr/>
        </p:nvSpPr>
        <p:spPr>
          <a:xfrm>
            <a:off x="3094649" y="6164409"/>
            <a:ext cx="1691954"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セキュリティポリシーの見直し（案）作成</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8" name="矢印: 五方向 37">
            <a:extLst>
              <a:ext uri="{FF2B5EF4-FFF2-40B4-BE49-F238E27FC236}">
                <a16:creationId xmlns:a16="http://schemas.microsoft.com/office/drawing/2014/main" id="{B1977A57-393E-4B63-9601-EF79D928B151}"/>
              </a:ext>
            </a:extLst>
          </p:cNvPr>
          <p:cNvSpPr/>
          <p:nvPr/>
        </p:nvSpPr>
        <p:spPr>
          <a:xfrm>
            <a:off x="3100868" y="1972287"/>
            <a:ext cx="1698172"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39" name="正方形/長方形 38">
            <a:extLst>
              <a:ext uri="{FF2B5EF4-FFF2-40B4-BE49-F238E27FC236}">
                <a16:creationId xmlns:a16="http://schemas.microsoft.com/office/drawing/2014/main" id="{D0A96643-2C80-4681-AEFF-BC1932187B1F}"/>
              </a:ext>
            </a:extLst>
          </p:cNvPr>
          <p:cNvSpPr/>
          <p:nvPr/>
        </p:nvSpPr>
        <p:spPr>
          <a:xfrm>
            <a:off x="3100868" y="2018518"/>
            <a:ext cx="1698172"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①標準仕様書との比較分析</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②移行計画策定</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2" name="矢印: 山形 41">
            <a:extLst>
              <a:ext uri="{FF2B5EF4-FFF2-40B4-BE49-F238E27FC236}">
                <a16:creationId xmlns:a16="http://schemas.microsoft.com/office/drawing/2014/main" id="{B40D1B0C-4843-440D-8DBF-73870FD68622}"/>
              </a:ext>
            </a:extLst>
          </p:cNvPr>
          <p:cNvSpPr/>
          <p:nvPr/>
        </p:nvSpPr>
        <p:spPr>
          <a:xfrm>
            <a:off x="4802148" y="1978073"/>
            <a:ext cx="1698173"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41" name="正方形/長方形 40">
            <a:extLst>
              <a:ext uri="{FF2B5EF4-FFF2-40B4-BE49-F238E27FC236}">
                <a16:creationId xmlns:a16="http://schemas.microsoft.com/office/drawing/2014/main" id="{73DFBC87-F577-4906-B607-FB46BC4E6D03}"/>
              </a:ext>
            </a:extLst>
          </p:cNvPr>
          <p:cNvSpPr/>
          <p:nvPr/>
        </p:nvSpPr>
        <p:spPr>
          <a:xfrm>
            <a:off x="4904792" y="2030953"/>
            <a:ext cx="1698172"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③ＲＦＩ資料の作成</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④ベンダ選定・決定</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3" name="矢印: 山形 42">
            <a:extLst>
              <a:ext uri="{FF2B5EF4-FFF2-40B4-BE49-F238E27FC236}">
                <a16:creationId xmlns:a16="http://schemas.microsoft.com/office/drawing/2014/main" id="{5AAED0DD-31E4-46D6-9DBB-09521B68E822}"/>
              </a:ext>
            </a:extLst>
          </p:cNvPr>
          <p:cNvSpPr/>
          <p:nvPr/>
        </p:nvSpPr>
        <p:spPr>
          <a:xfrm>
            <a:off x="6475439" y="1981181"/>
            <a:ext cx="2397973"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44" name="正方形/長方形 43">
            <a:extLst>
              <a:ext uri="{FF2B5EF4-FFF2-40B4-BE49-F238E27FC236}">
                <a16:creationId xmlns:a16="http://schemas.microsoft.com/office/drawing/2014/main" id="{9938FCBC-98D8-4C5E-9B87-87E1C7C730C0}"/>
              </a:ext>
            </a:extLst>
          </p:cNvPr>
          <p:cNvSpPr/>
          <p:nvPr/>
        </p:nvSpPr>
        <p:spPr>
          <a:xfrm>
            <a:off x="6578083" y="2034061"/>
            <a:ext cx="2295329"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⑤契約⑥データ移行・テスト・設定変更</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⑦条例等改正</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5" name="矢印: 山形 44">
            <a:extLst>
              <a:ext uri="{FF2B5EF4-FFF2-40B4-BE49-F238E27FC236}">
                <a16:creationId xmlns:a16="http://schemas.microsoft.com/office/drawing/2014/main" id="{5BE01051-D2FE-4BD5-A71C-0EA9B62469AC}"/>
              </a:ext>
            </a:extLst>
          </p:cNvPr>
          <p:cNvSpPr/>
          <p:nvPr/>
        </p:nvSpPr>
        <p:spPr>
          <a:xfrm>
            <a:off x="8836091" y="1984285"/>
            <a:ext cx="972956"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46" name="正方形/長方形 45">
            <a:extLst>
              <a:ext uri="{FF2B5EF4-FFF2-40B4-BE49-F238E27FC236}">
                <a16:creationId xmlns:a16="http://schemas.microsoft.com/office/drawing/2014/main" id="{4A410E48-523C-4568-9373-8B538623513D}"/>
              </a:ext>
            </a:extLst>
          </p:cNvPr>
          <p:cNvSpPr/>
          <p:nvPr/>
        </p:nvSpPr>
        <p:spPr>
          <a:xfrm>
            <a:off x="8951174" y="2037165"/>
            <a:ext cx="8770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本稼働</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7" name="矢印: 山形 46">
            <a:extLst>
              <a:ext uri="{FF2B5EF4-FFF2-40B4-BE49-F238E27FC236}">
                <a16:creationId xmlns:a16="http://schemas.microsoft.com/office/drawing/2014/main" id="{B6589427-E43F-4526-AF74-377E142D2854}"/>
              </a:ext>
            </a:extLst>
          </p:cNvPr>
          <p:cNvSpPr/>
          <p:nvPr/>
        </p:nvSpPr>
        <p:spPr>
          <a:xfrm>
            <a:off x="4646643" y="3245925"/>
            <a:ext cx="5172265"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a:extLst>
              <a:ext uri="{FF2B5EF4-FFF2-40B4-BE49-F238E27FC236}">
                <a16:creationId xmlns:a16="http://schemas.microsoft.com/office/drawing/2014/main" id="{2DF1639F-BF09-4D36-B60C-C7B8E32AC860}"/>
              </a:ext>
            </a:extLst>
          </p:cNvPr>
          <p:cNvSpPr/>
          <p:nvPr/>
        </p:nvSpPr>
        <p:spPr>
          <a:xfrm>
            <a:off x="4836366" y="3299917"/>
            <a:ext cx="4982542"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本稼働（町ではマイナポータルのぴったりサービス）</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8" name="矢印: 山形 47">
            <a:extLst>
              <a:ext uri="{FF2B5EF4-FFF2-40B4-BE49-F238E27FC236}">
                <a16:creationId xmlns:a16="http://schemas.microsoft.com/office/drawing/2014/main" id="{74FD7166-5E19-43B2-B8C3-CB5841373963}"/>
              </a:ext>
            </a:extLst>
          </p:cNvPr>
          <p:cNvSpPr/>
          <p:nvPr/>
        </p:nvSpPr>
        <p:spPr>
          <a:xfrm>
            <a:off x="4785417" y="2669424"/>
            <a:ext cx="5042823"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23" name="正方形/長方形 22">
            <a:extLst>
              <a:ext uri="{FF2B5EF4-FFF2-40B4-BE49-F238E27FC236}">
                <a16:creationId xmlns:a16="http://schemas.microsoft.com/office/drawing/2014/main" id="{C8B80784-5AA1-4963-BA2A-3348176619D2}"/>
              </a:ext>
            </a:extLst>
          </p:cNvPr>
          <p:cNvSpPr/>
          <p:nvPr/>
        </p:nvSpPr>
        <p:spPr>
          <a:xfrm>
            <a:off x="4948337" y="2727643"/>
            <a:ext cx="4988770"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必要に応じて適時対応</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9" name="矢印: 山形 48">
            <a:extLst>
              <a:ext uri="{FF2B5EF4-FFF2-40B4-BE49-F238E27FC236}">
                <a16:creationId xmlns:a16="http://schemas.microsoft.com/office/drawing/2014/main" id="{8C664388-D303-45BD-98DB-1E7A5CEC4211}"/>
              </a:ext>
            </a:extLst>
          </p:cNvPr>
          <p:cNvSpPr/>
          <p:nvPr/>
        </p:nvSpPr>
        <p:spPr>
          <a:xfrm>
            <a:off x="4814589" y="3698013"/>
            <a:ext cx="1660851"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50" name="正方形/長方形 49">
            <a:extLst>
              <a:ext uri="{FF2B5EF4-FFF2-40B4-BE49-F238E27FC236}">
                <a16:creationId xmlns:a16="http://schemas.microsoft.com/office/drawing/2014/main" id="{89C8D7D7-079C-427F-8098-455457C24B24}"/>
              </a:ext>
            </a:extLst>
          </p:cNvPr>
          <p:cNvSpPr/>
          <p:nvPr/>
        </p:nvSpPr>
        <p:spPr>
          <a:xfrm>
            <a:off x="4917233" y="3750893"/>
            <a:ext cx="1660850"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③仕様書作成</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④予算要求</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1" name="矢印: 山形 50">
            <a:extLst>
              <a:ext uri="{FF2B5EF4-FFF2-40B4-BE49-F238E27FC236}">
                <a16:creationId xmlns:a16="http://schemas.microsoft.com/office/drawing/2014/main" id="{4B243770-BEFE-407E-A4C0-FDB5371744BF}"/>
              </a:ext>
            </a:extLst>
          </p:cNvPr>
          <p:cNvSpPr/>
          <p:nvPr/>
        </p:nvSpPr>
        <p:spPr>
          <a:xfrm>
            <a:off x="6497209" y="3691795"/>
            <a:ext cx="2397973"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52" name="正方形/長方形 51">
            <a:extLst>
              <a:ext uri="{FF2B5EF4-FFF2-40B4-BE49-F238E27FC236}">
                <a16:creationId xmlns:a16="http://schemas.microsoft.com/office/drawing/2014/main" id="{D7EFDD81-8508-4900-B928-03466E659F8E}"/>
              </a:ext>
            </a:extLst>
          </p:cNvPr>
          <p:cNvSpPr/>
          <p:nvPr/>
        </p:nvSpPr>
        <p:spPr>
          <a:xfrm>
            <a:off x="6599853" y="3744675"/>
            <a:ext cx="2295329"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⑤調達⑥導入・運用テスト</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⑦条例等改正</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53" name="矢印: 山形 52">
            <a:extLst>
              <a:ext uri="{FF2B5EF4-FFF2-40B4-BE49-F238E27FC236}">
                <a16:creationId xmlns:a16="http://schemas.microsoft.com/office/drawing/2014/main" id="{6AFBB660-92E0-48C5-86EB-AF5E530C72D5}"/>
              </a:ext>
            </a:extLst>
          </p:cNvPr>
          <p:cNvSpPr/>
          <p:nvPr/>
        </p:nvSpPr>
        <p:spPr>
          <a:xfrm>
            <a:off x="8848528" y="3694904"/>
            <a:ext cx="972956"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54" name="正方形/長方形 53">
            <a:extLst>
              <a:ext uri="{FF2B5EF4-FFF2-40B4-BE49-F238E27FC236}">
                <a16:creationId xmlns:a16="http://schemas.microsoft.com/office/drawing/2014/main" id="{7E961A96-F4A6-4086-BBF7-2A9C8F83C54B}"/>
              </a:ext>
            </a:extLst>
          </p:cNvPr>
          <p:cNvSpPr/>
          <p:nvPr/>
        </p:nvSpPr>
        <p:spPr>
          <a:xfrm>
            <a:off x="8963611" y="3747784"/>
            <a:ext cx="8770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本稼働</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40" name="矢印: 山形 39">
            <a:extLst>
              <a:ext uri="{FF2B5EF4-FFF2-40B4-BE49-F238E27FC236}">
                <a16:creationId xmlns:a16="http://schemas.microsoft.com/office/drawing/2014/main" id="{1DBA0DFC-3B5C-4CEF-9675-F7FBB464F01C}"/>
              </a:ext>
            </a:extLst>
          </p:cNvPr>
          <p:cNvSpPr/>
          <p:nvPr/>
        </p:nvSpPr>
        <p:spPr>
          <a:xfrm>
            <a:off x="4785417" y="6131351"/>
            <a:ext cx="5038158" cy="370093"/>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solidFill>
                <a:schemeClr val="tx1"/>
              </a:solidFill>
            </a:endParaRPr>
          </a:p>
        </p:txBody>
      </p:sp>
      <p:sp>
        <p:nvSpPr>
          <p:cNvPr id="35" name="正方形/長方形 34">
            <a:extLst>
              <a:ext uri="{FF2B5EF4-FFF2-40B4-BE49-F238E27FC236}">
                <a16:creationId xmlns:a16="http://schemas.microsoft.com/office/drawing/2014/main" id="{62B86BFF-E243-4639-9EC6-4144BC930B19}"/>
              </a:ext>
            </a:extLst>
          </p:cNvPr>
          <p:cNvSpPr/>
          <p:nvPr/>
        </p:nvSpPr>
        <p:spPr>
          <a:xfrm>
            <a:off x="4948336" y="6179970"/>
            <a:ext cx="4876787"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セキュリティポリシーの随時見直し</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Tree>
    <p:extLst>
      <p:ext uri="{BB962C8B-B14F-4D97-AF65-F5344CB8AC3E}">
        <p14:creationId xmlns:p14="http://schemas.microsoft.com/office/powerpoint/2010/main" val="142347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4412CB1-2E5F-4773-B0A2-9A7369CA685C}"/>
              </a:ext>
            </a:extLst>
          </p:cNvPr>
          <p:cNvSpPr>
            <a:spLocks noGrp="1"/>
          </p:cNvSpPr>
          <p:nvPr>
            <p:ph type="sldNum" sz="quarter" idx="12"/>
          </p:nvPr>
        </p:nvSpPr>
        <p:spPr>
          <a:xfrm>
            <a:off x="10235681" y="7258633"/>
            <a:ext cx="448857"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6</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a:extLst>
              <a:ext uri="{FF2B5EF4-FFF2-40B4-BE49-F238E27FC236}">
                <a16:creationId xmlns:a16="http://schemas.microsoft.com/office/drawing/2014/main" id="{588F2C6A-9E14-4F51-B267-BE9201FFD89D}"/>
              </a:ext>
            </a:extLst>
          </p:cNvPr>
          <p:cNvSpPr/>
          <p:nvPr/>
        </p:nvSpPr>
        <p:spPr>
          <a:xfrm>
            <a:off x="7903" y="173773"/>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第５　自治体ＤＸの取組とあわせて取り組むデジタル社会の実現に向けた取組</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6" name="直線コネクタ 5">
            <a:extLst>
              <a:ext uri="{FF2B5EF4-FFF2-40B4-BE49-F238E27FC236}">
                <a16:creationId xmlns:a16="http://schemas.microsoft.com/office/drawing/2014/main" id="{DB0EBC1F-2AB1-4D40-A334-D32B47443077}"/>
              </a:ext>
            </a:extLst>
          </p:cNvPr>
          <p:cNvCxnSpPr/>
          <p:nvPr/>
        </p:nvCxnSpPr>
        <p:spPr>
          <a:xfrm>
            <a:off x="0" y="559840"/>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graphicFrame>
        <p:nvGraphicFramePr>
          <p:cNvPr id="7" name="表 18">
            <a:extLst>
              <a:ext uri="{FF2B5EF4-FFF2-40B4-BE49-F238E27FC236}">
                <a16:creationId xmlns:a16="http://schemas.microsoft.com/office/drawing/2014/main" id="{2FD81096-279D-439B-A533-B0F4DC6226CA}"/>
              </a:ext>
            </a:extLst>
          </p:cNvPr>
          <p:cNvGraphicFramePr>
            <a:graphicFrameLocks noGrp="1"/>
          </p:cNvGraphicFramePr>
          <p:nvPr>
            <p:extLst>
              <p:ext uri="{D42A27DB-BD31-4B8C-83A1-F6EECF244321}">
                <p14:modId xmlns:p14="http://schemas.microsoft.com/office/powerpoint/2010/main" val="2537568571"/>
              </p:ext>
            </p:extLst>
          </p:nvPr>
        </p:nvGraphicFramePr>
        <p:xfrm>
          <a:off x="139962" y="634048"/>
          <a:ext cx="10394063" cy="2454905"/>
        </p:xfrm>
        <a:graphic>
          <a:graphicData uri="http://schemas.openxmlformats.org/drawingml/2006/table">
            <a:tbl>
              <a:tblPr firstRow="1" bandRow="1">
                <a:tableStyleId>{5C22544A-7EE6-4342-B048-85BDC9FD1C3A}</a:tableStyleId>
              </a:tblPr>
              <a:tblGrid>
                <a:gridCol w="1098868">
                  <a:extLst>
                    <a:ext uri="{9D8B030D-6E8A-4147-A177-3AD203B41FA5}">
                      <a16:colId xmlns:a16="http://schemas.microsoft.com/office/drawing/2014/main" val="2421605237"/>
                    </a:ext>
                  </a:extLst>
                </a:gridCol>
                <a:gridCol w="1868267">
                  <a:extLst>
                    <a:ext uri="{9D8B030D-6E8A-4147-A177-3AD203B41FA5}">
                      <a16:colId xmlns:a16="http://schemas.microsoft.com/office/drawing/2014/main" val="1010391554"/>
                    </a:ext>
                  </a:extLst>
                </a:gridCol>
                <a:gridCol w="401955">
                  <a:extLst>
                    <a:ext uri="{9D8B030D-6E8A-4147-A177-3AD203B41FA5}">
                      <a16:colId xmlns:a16="http://schemas.microsoft.com/office/drawing/2014/main" val="4252472090"/>
                    </a:ext>
                  </a:extLst>
                </a:gridCol>
                <a:gridCol w="401955">
                  <a:extLst>
                    <a:ext uri="{9D8B030D-6E8A-4147-A177-3AD203B41FA5}">
                      <a16:colId xmlns:a16="http://schemas.microsoft.com/office/drawing/2014/main" val="2446672096"/>
                    </a:ext>
                  </a:extLst>
                </a:gridCol>
                <a:gridCol w="535305">
                  <a:extLst>
                    <a:ext uri="{9D8B030D-6E8A-4147-A177-3AD203B41FA5}">
                      <a16:colId xmlns:a16="http://schemas.microsoft.com/office/drawing/2014/main" val="2683336960"/>
                    </a:ext>
                  </a:extLst>
                </a:gridCol>
                <a:gridCol w="375565">
                  <a:extLst>
                    <a:ext uri="{9D8B030D-6E8A-4147-A177-3AD203B41FA5}">
                      <a16:colId xmlns:a16="http://schemas.microsoft.com/office/drawing/2014/main" val="937206503"/>
                    </a:ext>
                  </a:extLst>
                </a:gridCol>
                <a:gridCol w="375565">
                  <a:extLst>
                    <a:ext uri="{9D8B030D-6E8A-4147-A177-3AD203B41FA5}">
                      <a16:colId xmlns:a16="http://schemas.microsoft.com/office/drawing/2014/main" val="1603071563"/>
                    </a:ext>
                  </a:extLst>
                </a:gridCol>
                <a:gridCol w="375565">
                  <a:extLst>
                    <a:ext uri="{9D8B030D-6E8A-4147-A177-3AD203B41FA5}">
                      <a16:colId xmlns:a16="http://schemas.microsoft.com/office/drawing/2014/main" val="3331270448"/>
                    </a:ext>
                  </a:extLst>
                </a:gridCol>
                <a:gridCol w="535305">
                  <a:extLst>
                    <a:ext uri="{9D8B030D-6E8A-4147-A177-3AD203B41FA5}">
                      <a16:colId xmlns:a16="http://schemas.microsoft.com/office/drawing/2014/main" val="2714467962"/>
                    </a:ext>
                  </a:extLst>
                </a:gridCol>
                <a:gridCol w="375565">
                  <a:extLst>
                    <a:ext uri="{9D8B030D-6E8A-4147-A177-3AD203B41FA5}">
                      <a16:colId xmlns:a16="http://schemas.microsoft.com/office/drawing/2014/main" val="3807888695"/>
                    </a:ext>
                  </a:extLst>
                </a:gridCol>
                <a:gridCol w="375565">
                  <a:extLst>
                    <a:ext uri="{9D8B030D-6E8A-4147-A177-3AD203B41FA5}">
                      <a16:colId xmlns:a16="http://schemas.microsoft.com/office/drawing/2014/main" val="2748631418"/>
                    </a:ext>
                  </a:extLst>
                </a:gridCol>
                <a:gridCol w="375565">
                  <a:extLst>
                    <a:ext uri="{9D8B030D-6E8A-4147-A177-3AD203B41FA5}">
                      <a16:colId xmlns:a16="http://schemas.microsoft.com/office/drawing/2014/main" val="335627714"/>
                    </a:ext>
                  </a:extLst>
                </a:gridCol>
                <a:gridCol w="535305">
                  <a:extLst>
                    <a:ext uri="{9D8B030D-6E8A-4147-A177-3AD203B41FA5}">
                      <a16:colId xmlns:a16="http://schemas.microsoft.com/office/drawing/2014/main" val="2036348269"/>
                    </a:ext>
                  </a:extLst>
                </a:gridCol>
                <a:gridCol w="375565">
                  <a:extLst>
                    <a:ext uri="{9D8B030D-6E8A-4147-A177-3AD203B41FA5}">
                      <a16:colId xmlns:a16="http://schemas.microsoft.com/office/drawing/2014/main" val="2851160753"/>
                    </a:ext>
                  </a:extLst>
                </a:gridCol>
                <a:gridCol w="375565">
                  <a:extLst>
                    <a:ext uri="{9D8B030D-6E8A-4147-A177-3AD203B41FA5}">
                      <a16:colId xmlns:a16="http://schemas.microsoft.com/office/drawing/2014/main" val="396767438"/>
                    </a:ext>
                  </a:extLst>
                </a:gridCol>
                <a:gridCol w="375565">
                  <a:extLst>
                    <a:ext uri="{9D8B030D-6E8A-4147-A177-3AD203B41FA5}">
                      <a16:colId xmlns:a16="http://schemas.microsoft.com/office/drawing/2014/main" val="760300225"/>
                    </a:ext>
                  </a:extLst>
                </a:gridCol>
                <a:gridCol w="535305">
                  <a:extLst>
                    <a:ext uri="{9D8B030D-6E8A-4147-A177-3AD203B41FA5}">
                      <a16:colId xmlns:a16="http://schemas.microsoft.com/office/drawing/2014/main" val="463899541"/>
                    </a:ext>
                  </a:extLst>
                </a:gridCol>
                <a:gridCol w="401955">
                  <a:extLst>
                    <a:ext uri="{9D8B030D-6E8A-4147-A177-3AD203B41FA5}">
                      <a16:colId xmlns:a16="http://schemas.microsoft.com/office/drawing/2014/main" val="3006109847"/>
                    </a:ext>
                  </a:extLst>
                </a:gridCol>
                <a:gridCol w="699758">
                  <a:extLst>
                    <a:ext uri="{9D8B030D-6E8A-4147-A177-3AD203B41FA5}">
                      <a16:colId xmlns:a16="http://schemas.microsoft.com/office/drawing/2014/main" val="1472912752"/>
                    </a:ext>
                  </a:extLst>
                </a:gridCol>
              </a:tblGrid>
              <a:tr h="271021">
                <a:tc gridSpan="2">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取組事項</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１</a:t>
                      </a:r>
                    </a:p>
                  </a:txBody>
                  <a:tcPr anchor="ctr"/>
                </a:tc>
                <a:tc hMerge="1">
                  <a:txBody>
                    <a:bodyPr/>
                    <a:lstStyle/>
                    <a:p>
                      <a:pPr algn="ctr"/>
                      <a:endParaRPr kumimoji="1" lang="ja-JP" altLang="en-US" sz="800"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（令和４年度）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2023</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（令和５年度）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2024</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（令和６年度）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（令和７年度）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参考</a:t>
                      </a:r>
                      <a:r>
                        <a:rPr kumimoji="1" lang="en-US" altLang="ja-JP" sz="800" dirty="0">
                          <a:latin typeface="UD デジタル 教科書体 NK-R" panose="02020400000000000000" pitchFamily="18" charset="-128"/>
                          <a:ea typeface="UD デジタル 教科書体 NK-R" panose="02020400000000000000" pitchFamily="18" charset="-128"/>
                        </a:rPr>
                        <a:t>】</a:t>
                      </a:r>
                    </a:p>
                    <a:p>
                      <a:pPr algn="ctr"/>
                      <a:r>
                        <a:rPr kumimoji="1" lang="ja-JP" altLang="en-US" sz="800" dirty="0">
                          <a:latin typeface="UD デジタル 教科書体 NK-R" panose="02020400000000000000" pitchFamily="18" charset="-128"/>
                          <a:ea typeface="UD デジタル 教科書体 NK-R" panose="02020400000000000000" pitchFamily="18" charset="-128"/>
                        </a:rPr>
                        <a:t>目標時期</a:t>
                      </a:r>
                    </a:p>
                  </a:txBody>
                  <a:tcPr anchor="ctr"/>
                </a:tc>
                <a:extLst>
                  <a:ext uri="{0D108BD9-81ED-4DB2-BD59-A6C34878D82A}">
                    <a16:rowId xmlns:a16="http://schemas.microsoft.com/office/drawing/2014/main" val="782473875"/>
                  </a:ext>
                </a:extLst>
              </a:tr>
              <a:tr h="258834">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取組事項</a:t>
                      </a: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取組方針　概要</a:t>
                      </a: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206020311"/>
                  </a:ext>
                </a:extLst>
              </a:tr>
              <a:tr h="702551">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デジタル田園都市国家構想の実現に向けたデジタル実装の取組の推進・地域社会のデジタル化</a:t>
                      </a:r>
                    </a:p>
                  </a:txBody>
                  <a:tcPr anchor="ctr"/>
                </a:tc>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デジタル化によるメリットを享受できる地域社会のデジタル化を集中的に推進。また、それぞれの課題に応じたデジタル実装の取組を推進</a:t>
                      </a: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981934753"/>
                  </a:ext>
                </a:extLst>
              </a:tr>
              <a:tr h="38745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デジタルデバイド</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対策</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２</a:t>
                      </a:r>
                    </a:p>
                  </a:txBody>
                  <a:tcPr anchor="ct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「デジタル活用支援」事業の周知・連携、ＮＰＯや地域おこし協力隊等の地域の幅広い関係者と連携した地域住民に対するきめ細かなデジタル活用支援</a:t>
                      </a: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811246230"/>
                  </a:ext>
                </a:extLst>
              </a:tr>
              <a:tr h="575969">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デジタル原則に基づく条例等の規制の点検・見直し</a:t>
                      </a:r>
                    </a:p>
                  </a:txBody>
                  <a:tcPr anchor="ctr"/>
                </a:tc>
                <a:tc>
                  <a:txBody>
                    <a:bodyPr/>
                    <a:lstStyle/>
                    <a:p>
                      <a:pPr algn="l"/>
                      <a:r>
                        <a:rPr kumimoji="1" lang="ja-JP" altLang="en-US" sz="800" b="0" dirty="0">
                          <a:latin typeface="UD デジタル 教科書体 NK-R" panose="02020400000000000000" pitchFamily="18" charset="-128"/>
                          <a:ea typeface="UD デジタル 教科書体 NK-R" panose="02020400000000000000" pitchFamily="18" charset="-128"/>
                        </a:rPr>
                        <a:t>今後、「デジタル臨時行政調査会」</a:t>
                      </a:r>
                      <a:r>
                        <a:rPr kumimoji="1" lang="en-US" altLang="ja-JP" sz="800" b="0" dirty="0">
                          <a:latin typeface="UD デジタル 教科書体 NK-R" panose="02020400000000000000" pitchFamily="18" charset="-128"/>
                          <a:ea typeface="UD デジタル 教科書体 NK-R" panose="02020400000000000000" pitchFamily="18" charset="-128"/>
                        </a:rPr>
                        <a:t>※</a:t>
                      </a:r>
                      <a:r>
                        <a:rPr kumimoji="1" lang="ja-JP" altLang="en-US" sz="800" b="0" dirty="0">
                          <a:latin typeface="UD デジタル 教科書体 NK-R" panose="02020400000000000000" pitchFamily="18" charset="-128"/>
                          <a:ea typeface="UD デジタル 教科書体 NK-R" panose="02020400000000000000" pitchFamily="18" charset="-128"/>
                        </a:rPr>
                        <a:t>３が公表するマニュアル等や国における取組状況を参考にしながら、条例、規則等の点検・見直しを実施</a:t>
                      </a: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l"/>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1240101990"/>
                  </a:ext>
                </a:extLst>
              </a:tr>
            </a:tbl>
          </a:graphicData>
        </a:graphic>
      </p:graphicFrame>
      <p:sp>
        <p:nvSpPr>
          <p:cNvPr id="8" name="正方形/長方形 7">
            <a:extLst>
              <a:ext uri="{FF2B5EF4-FFF2-40B4-BE49-F238E27FC236}">
                <a16:creationId xmlns:a16="http://schemas.microsoft.com/office/drawing/2014/main" id="{2CE15F41-5BE1-42CF-A78B-4852FA375410}"/>
              </a:ext>
            </a:extLst>
          </p:cNvPr>
          <p:cNvSpPr/>
          <p:nvPr/>
        </p:nvSpPr>
        <p:spPr>
          <a:xfrm>
            <a:off x="9330" y="3085941"/>
            <a:ext cx="10691812" cy="39875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１　</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2023</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年（令和５年）１月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日「自治体ＤＸ全体手順書</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2.1</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」総務省</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２　デジタルデバイドとは、インターネットやパソコン等の情報通信技術を利用できる者と利用できない者との間に生じる格差のこと</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３　デジタル臨時行政調査会とは、デジタル分野の規制改革・行政改革を含むデジタル改革を実行し、国・地方の制度やシステムの構造変革を早急に進め、新たな付加価値を生み出しやすい社会を目指すことを目的とした組織（デジタル庁）</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9" name="矢印: 五方向 8">
            <a:extLst>
              <a:ext uri="{FF2B5EF4-FFF2-40B4-BE49-F238E27FC236}">
                <a16:creationId xmlns:a16="http://schemas.microsoft.com/office/drawing/2014/main" id="{B441FF16-653E-4923-B3A3-D72AA033EB97}"/>
              </a:ext>
            </a:extLst>
          </p:cNvPr>
          <p:cNvSpPr/>
          <p:nvPr/>
        </p:nvSpPr>
        <p:spPr>
          <a:xfrm>
            <a:off x="3107080" y="1390675"/>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5E08B640-D587-4E0D-8942-BED1E89FF9B9}"/>
              </a:ext>
            </a:extLst>
          </p:cNvPr>
          <p:cNvSpPr/>
          <p:nvPr/>
        </p:nvSpPr>
        <p:spPr>
          <a:xfrm>
            <a:off x="3107080" y="1436906"/>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①調査・研究②推進</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1" name="矢印: 五方向 10">
            <a:extLst>
              <a:ext uri="{FF2B5EF4-FFF2-40B4-BE49-F238E27FC236}">
                <a16:creationId xmlns:a16="http://schemas.microsoft.com/office/drawing/2014/main" id="{772D89E1-88E8-47D0-B8CD-F49FA2F68C0E}"/>
              </a:ext>
            </a:extLst>
          </p:cNvPr>
          <p:cNvSpPr/>
          <p:nvPr/>
        </p:nvSpPr>
        <p:spPr>
          <a:xfrm>
            <a:off x="3110184" y="2037593"/>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A36A4E8B-D165-4CBF-8D60-A26BFBCC0B09}"/>
              </a:ext>
            </a:extLst>
          </p:cNvPr>
          <p:cNvSpPr/>
          <p:nvPr/>
        </p:nvSpPr>
        <p:spPr>
          <a:xfrm>
            <a:off x="3110184" y="2083824"/>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①調査・研究②推進</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3" name="矢印: 五方向 12">
            <a:extLst>
              <a:ext uri="{FF2B5EF4-FFF2-40B4-BE49-F238E27FC236}">
                <a16:creationId xmlns:a16="http://schemas.microsoft.com/office/drawing/2014/main" id="{B74B6C2F-A7E4-493E-A234-F4916B751952}"/>
              </a:ext>
            </a:extLst>
          </p:cNvPr>
          <p:cNvSpPr/>
          <p:nvPr/>
        </p:nvSpPr>
        <p:spPr>
          <a:xfrm>
            <a:off x="3113291" y="2600541"/>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3B543704-0064-4D07-9594-5659A425D7A7}"/>
              </a:ext>
            </a:extLst>
          </p:cNvPr>
          <p:cNvSpPr/>
          <p:nvPr/>
        </p:nvSpPr>
        <p:spPr>
          <a:xfrm>
            <a:off x="3113291" y="2646772"/>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随時見直し</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5" name="正方形/長方形 14">
            <a:extLst>
              <a:ext uri="{FF2B5EF4-FFF2-40B4-BE49-F238E27FC236}">
                <a16:creationId xmlns:a16="http://schemas.microsoft.com/office/drawing/2014/main" id="{EF5DDFA6-537B-4709-8F5E-834DCDB781D9}"/>
              </a:ext>
            </a:extLst>
          </p:cNvPr>
          <p:cNvSpPr/>
          <p:nvPr/>
        </p:nvSpPr>
        <p:spPr>
          <a:xfrm>
            <a:off x="11012" y="3545227"/>
            <a:ext cx="10683909" cy="3767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第６　各団体において必要に応じ実施を検討する取組</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cxnSp>
        <p:nvCxnSpPr>
          <p:cNvPr id="16" name="直線コネクタ 15">
            <a:extLst>
              <a:ext uri="{FF2B5EF4-FFF2-40B4-BE49-F238E27FC236}">
                <a16:creationId xmlns:a16="http://schemas.microsoft.com/office/drawing/2014/main" id="{46D01D93-C28D-4503-A978-1534FE61090E}"/>
              </a:ext>
            </a:extLst>
          </p:cNvPr>
          <p:cNvCxnSpPr/>
          <p:nvPr/>
        </p:nvCxnSpPr>
        <p:spPr>
          <a:xfrm>
            <a:off x="3109" y="3903301"/>
            <a:ext cx="10691812" cy="0"/>
          </a:xfrm>
          <a:prstGeom prst="line">
            <a:avLst/>
          </a:prstGeom>
          <a:ln w="19050"/>
        </p:spPr>
        <p:style>
          <a:lnRef idx="1">
            <a:schemeClr val="accent6"/>
          </a:lnRef>
          <a:fillRef idx="0">
            <a:schemeClr val="accent6"/>
          </a:fillRef>
          <a:effectRef idx="0">
            <a:schemeClr val="accent6"/>
          </a:effectRef>
          <a:fontRef idx="minor">
            <a:schemeClr val="tx1"/>
          </a:fontRef>
        </p:style>
      </p:cxnSp>
      <p:graphicFrame>
        <p:nvGraphicFramePr>
          <p:cNvPr id="17" name="表 18">
            <a:extLst>
              <a:ext uri="{FF2B5EF4-FFF2-40B4-BE49-F238E27FC236}">
                <a16:creationId xmlns:a16="http://schemas.microsoft.com/office/drawing/2014/main" id="{9ACA09D9-0B66-4F49-86EE-5BBFBD77C6A0}"/>
              </a:ext>
            </a:extLst>
          </p:cNvPr>
          <p:cNvGraphicFramePr>
            <a:graphicFrameLocks noGrp="1"/>
          </p:cNvGraphicFramePr>
          <p:nvPr>
            <p:extLst>
              <p:ext uri="{D42A27DB-BD31-4B8C-83A1-F6EECF244321}">
                <p14:modId xmlns:p14="http://schemas.microsoft.com/office/powerpoint/2010/main" val="3154939071"/>
              </p:ext>
            </p:extLst>
          </p:nvPr>
        </p:nvGraphicFramePr>
        <p:xfrm>
          <a:off x="161728" y="3968171"/>
          <a:ext cx="10394063" cy="3215394"/>
        </p:xfrm>
        <a:graphic>
          <a:graphicData uri="http://schemas.openxmlformats.org/drawingml/2006/table">
            <a:tbl>
              <a:tblPr firstRow="1" bandRow="1">
                <a:tableStyleId>{5C22544A-7EE6-4342-B048-85BDC9FD1C3A}</a:tableStyleId>
              </a:tblPr>
              <a:tblGrid>
                <a:gridCol w="1098868">
                  <a:extLst>
                    <a:ext uri="{9D8B030D-6E8A-4147-A177-3AD203B41FA5}">
                      <a16:colId xmlns:a16="http://schemas.microsoft.com/office/drawing/2014/main" val="2421605237"/>
                    </a:ext>
                  </a:extLst>
                </a:gridCol>
                <a:gridCol w="1868267">
                  <a:extLst>
                    <a:ext uri="{9D8B030D-6E8A-4147-A177-3AD203B41FA5}">
                      <a16:colId xmlns:a16="http://schemas.microsoft.com/office/drawing/2014/main" val="1010391554"/>
                    </a:ext>
                  </a:extLst>
                </a:gridCol>
                <a:gridCol w="401955">
                  <a:extLst>
                    <a:ext uri="{9D8B030D-6E8A-4147-A177-3AD203B41FA5}">
                      <a16:colId xmlns:a16="http://schemas.microsoft.com/office/drawing/2014/main" val="4252472090"/>
                    </a:ext>
                  </a:extLst>
                </a:gridCol>
                <a:gridCol w="401955">
                  <a:extLst>
                    <a:ext uri="{9D8B030D-6E8A-4147-A177-3AD203B41FA5}">
                      <a16:colId xmlns:a16="http://schemas.microsoft.com/office/drawing/2014/main" val="2446672096"/>
                    </a:ext>
                  </a:extLst>
                </a:gridCol>
                <a:gridCol w="535305">
                  <a:extLst>
                    <a:ext uri="{9D8B030D-6E8A-4147-A177-3AD203B41FA5}">
                      <a16:colId xmlns:a16="http://schemas.microsoft.com/office/drawing/2014/main" val="2683336960"/>
                    </a:ext>
                  </a:extLst>
                </a:gridCol>
                <a:gridCol w="375565">
                  <a:extLst>
                    <a:ext uri="{9D8B030D-6E8A-4147-A177-3AD203B41FA5}">
                      <a16:colId xmlns:a16="http://schemas.microsoft.com/office/drawing/2014/main" val="937206503"/>
                    </a:ext>
                  </a:extLst>
                </a:gridCol>
                <a:gridCol w="375565">
                  <a:extLst>
                    <a:ext uri="{9D8B030D-6E8A-4147-A177-3AD203B41FA5}">
                      <a16:colId xmlns:a16="http://schemas.microsoft.com/office/drawing/2014/main" val="1603071563"/>
                    </a:ext>
                  </a:extLst>
                </a:gridCol>
                <a:gridCol w="375565">
                  <a:extLst>
                    <a:ext uri="{9D8B030D-6E8A-4147-A177-3AD203B41FA5}">
                      <a16:colId xmlns:a16="http://schemas.microsoft.com/office/drawing/2014/main" val="3331270448"/>
                    </a:ext>
                  </a:extLst>
                </a:gridCol>
                <a:gridCol w="535305">
                  <a:extLst>
                    <a:ext uri="{9D8B030D-6E8A-4147-A177-3AD203B41FA5}">
                      <a16:colId xmlns:a16="http://schemas.microsoft.com/office/drawing/2014/main" val="2714467962"/>
                    </a:ext>
                  </a:extLst>
                </a:gridCol>
                <a:gridCol w="375565">
                  <a:extLst>
                    <a:ext uri="{9D8B030D-6E8A-4147-A177-3AD203B41FA5}">
                      <a16:colId xmlns:a16="http://schemas.microsoft.com/office/drawing/2014/main" val="3807888695"/>
                    </a:ext>
                  </a:extLst>
                </a:gridCol>
                <a:gridCol w="375565">
                  <a:extLst>
                    <a:ext uri="{9D8B030D-6E8A-4147-A177-3AD203B41FA5}">
                      <a16:colId xmlns:a16="http://schemas.microsoft.com/office/drawing/2014/main" val="2748631418"/>
                    </a:ext>
                  </a:extLst>
                </a:gridCol>
                <a:gridCol w="375565">
                  <a:extLst>
                    <a:ext uri="{9D8B030D-6E8A-4147-A177-3AD203B41FA5}">
                      <a16:colId xmlns:a16="http://schemas.microsoft.com/office/drawing/2014/main" val="335627714"/>
                    </a:ext>
                  </a:extLst>
                </a:gridCol>
                <a:gridCol w="535305">
                  <a:extLst>
                    <a:ext uri="{9D8B030D-6E8A-4147-A177-3AD203B41FA5}">
                      <a16:colId xmlns:a16="http://schemas.microsoft.com/office/drawing/2014/main" val="2036348269"/>
                    </a:ext>
                  </a:extLst>
                </a:gridCol>
                <a:gridCol w="375565">
                  <a:extLst>
                    <a:ext uri="{9D8B030D-6E8A-4147-A177-3AD203B41FA5}">
                      <a16:colId xmlns:a16="http://schemas.microsoft.com/office/drawing/2014/main" val="2851160753"/>
                    </a:ext>
                  </a:extLst>
                </a:gridCol>
                <a:gridCol w="375565">
                  <a:extLst>
                    <a:ext uri="{9D8B030D-6E8A-4147-A177-3AD203B41FA5}">
                      <a16:colId xmlns:a16="http://schemas.microsoft.com/office/drawing/2014/main" val="396767438"/>
                    </a:ext>
                  </a:extLst>
                </a:gridCol>
                <a:gridCol w="375565">
                  <a:extLst>
                    <a:ext uri="{9D8B030D-6E8A-4147-A177-3AD203B41FA5}">
                      <a16:colId xmlns:a16="http://schemas.microsoft.com/office/drawing/2014/main" val="760300225"/>
                    </a:ext>
                  </a:extLst>
                </a:gridCol>
                <a:gridCol w="535305">
                  <a:extLst>
                    <a:ext uri="{9D8B030D-6E8A-4147-A177-3AD203B41FA5}">
                      <a16:colId xmlns:a16="http://schemas.microsoft.com/office/drawing/2014/main" val="463899541"/>
                    </a:ext>
                  </a:extLst>
                </a:gridCol>
                <a:gridCol w="401955">
                  <a:extLst>
                    <a:ext uri="{9D8B030D-6E8A-4147-A177-3AD203B41FA5}">
                      <a16:colId xmlns:a16="http://schemas.microsoft.com/office/drawing/2014/main" val="3006109847"/>
                    </a:ext>
                  </a:extLst>
                </a:gridCol>
                <a:gridCol w="699758">
                  <a:extLst>
                    <a:ext uri="{9D8B030D-6E8A-4147-A177-3AD203B41FA5}">
                      <a16:colId xmlns:a16="http://schemas.microsoft.com/office/drawing/2014/main" val="1472912752"/>
                    </a:ext>
                  </a:extLst>
                </a:gridCol>
              </a:tblGrid>
              <a:tr h="305245">
                <a:tc gridSpan="2">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取組事項</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１</a:t>
                      </a:r>
                    </a:p>
                  </a:txBody>
                  <a:tcPr anchor="ctr"/>
                </a:tc>
                <a:tc hMerge="1">
                  <a:txBody>
                    <a:bodyPr/>
                    <a:lstStyle/>
                    <a:p>
                      <a:pPr algn="ctr"/>
                      <a:endParaRPr kumimoji="1" lang="ja-JP" altLang="en-US" sz="800"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（令和４年度）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2023</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（令和５年度）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2024</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（令和６年度）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gridSpan="4">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2025</a:t>
                      </a:r>
                      <a:r>
                        <a:rPr kumimoji="1" lang="ja-JP" altLang="en-US" sz="800" dirty="0">
                          <a:latin typeface="UD デジタル 教科書体 NK-R" panose="02020400000000000000" pitchFamily="18" charset="-128"/>
                          <a:ea typeface="UD デジタル 教科書体 NK-R" panose="02020400000000000000" pitchFamily="18" charset="-128"/>
                        </a:rPr>
                        <a:t>年度</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r>
                        <a:rPr kumimoji="1" lang="ja-JP" altLang="en-US" sz="800" dirty="0">
                          <a:latin typeface="UD デジタル 教科書体 NK-R" panose="02020400000000000000" pitchFamily="18" charset="-128"/>
                          <a:ea typeface="UD デジタル 教科書体 NK-R" panose="02020400000000000000" pitchFamily="18" charset="-128"/>
                        </a:rPr>
                        <a:t>（令和７年度）</a:t>
                      </a:r>
                    </a:p>
                  </a:txBody>
                  <a:tcPr anchor="ctr"/>
                </a:tc>
                <a:tc hMerge="1">
                  <a:txBody>
                    <a:bodyPr/>
                    <a:lstStyle/>
                    <a:p>
                      <a:pPr algn="ctr"/>
                      <a:endParaRPr kumimoji="1" lang="ja-JP" altLang="en-US" sz="800" dirty="0"/>
                    </a:p>
                  </a:txBody>
                  <a:tcPr anchor="ctr"/>
                </a:tc>
                <a:tc hMerge="1">
                  <a:txBody>
                    <a:bodyPr/>
                    <a:lstStyle/>
                    <a:p>
                      <a:endParaRPr lang="ja-JP" altLang="en-US" dirty="0"/>
                    </a:p>
                  </a:txBody>
                  <a:tcPr anchor="ctr"/>
                </a:tc>
                <a:tc hMerge="1">
                  <a:txBody>
                    <a:bodyPr/>
                    <a:lstStyle/>
                    <a:p>
                      <a:endParaRPr lang="ja-JP" altLang="en-US" dirty="0"/>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参考</a:t>
                      </a:r>
                      <a:r>
                        <a:rPr kumimoji="1" lang="en-US" altLang="ja-JP" sz="800" dirty="0">
                          <a:latin typeface="UD デジタル 教科書体 NK-R" panose="02020400000000000000" pitchFamily="18" charset="-128"/>
                          <a:ea typeface="UD デジタル 教科書体 NK-R" panose="02020400000000000000" pitchFamily="18" charset="-128"/>
                        </a:rPr>
                        <a:t>】</a:t>
                      </a:r>
                    </a:p>
                    <a:p>
                      <a:pPr algn="ctr"/>
                      <a:r>
                        <a:rPr kumimoji="1" lang="ja-JP" altLang="en-US" sz="800" dirty="0">
                          <a:latin typeface="UD デジタル 教科書体 NK-R" panose="02020400000000000000" pitchFamily="18" charset="-128"/>
                          <a:ea typeface="UD デジタル 教科書体 NK-R" panose="02020400000000000000" pitchFamily="18" charset="-128"/>
                        </a:rPr>
                        <a:t>目標時期</a:t>
                      </a:r>
                    </a:p>
                  </a:txBody>
                  <a:tcPr anchor="ctr"/>
                </a:tc>
                <a:extLst>
                  <a:ext uri="{0D108BD9-81ED-4DB2-BD59-A6C34878D82A}">
                    <a16:rowId xmlns:a16="http://schemas.microsoft.com/office/drawing/2014/main" val="782473875"/>
                  </a:ext>
                </a:extLst>
              </a:tr>
              <a:tr h="258834">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取組事項</a:t>
                      </a: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取組方針　概要</a:t>
                      </a: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4-6</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7-9</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10-12</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800" dirty="0">
                          <a:latin typeface="UD デジタル 教科書体 NK-R" panose="02020400000000000000" pitchFamily="18" charset="-128"/>
                          <a:ea typeface="UD デジタル 教科書体 NK-R" panose="02020400000000000000" pitchFamily="18" charset="-128"/>
                        </a:rPr>
                        <a:t>1-3</a:t>
                      </a: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206020311"/>
                  </a:ext>
                </a:extLst>
              </a:tr>
              <a:tr h="501247">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ＢＰＲの取組の徹底</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２</a:t>
                      </a:r>
                    </a:p>
                  </a:txBody>
                  <a:tcPr anchor="ctr"/>
                </a:tc>
                <a:tc>
                  <a:txBody>
                    <a:bodyPr/>
                    <a:lstStyle/>
                    <a:p>
                      <a:pPr algn="l"/>
                      <a:r>
                        <a:rPr kumimoji="1" lang="ja-JP" altLang="en-US" sz="800" dirty="0">
                          <a:latin typeface="UD デジタル 教科書体 NK-R" panose="02020400000000000000" pitchFamily="18" charset="-128"/>
                          <a:ea typeface="UD デジタル 教科書体 NK-R" panose="02020400000000000000" pitchFamily="18" charset="-128"/>
                        </a:rPr>
                        <a:t>オンライン化等が自己目的とならないように、本来の行政サービス等の利用者の利便性向上及び行政運営の効率化等に立ち返って、業務改革（</a:t>
                      </a:r>
                      <a:r>
                        <a:rPr kumimoji="1" lang="en-US" altLang="ja-JP" sz="800" dirty="0">
                          <a:latin typeface="UD デジタル 教科書体 NK-R" panose="02020400000000000000" pitchFamily="18" charset="-128"/>
                          <a:ea typeface="UD デジタル 教科書体 NK-R" panose="02020400000000000000" pitchFamily="18" charset="-128"/>
                        </a:rPr>
                        <a:t>BPR</a:t>
                      </a:r>
                      <a:r>
                        <a:rPr kumimoji="1" lang="ja-JP" altLang="en-US" sz="800" dirty="0">
                          <a:latin typeface="UD デジタル 教科書体 NK-R" panose="02020400000000000000" pitchFamily="18" charset="-128"/>
                          <a:ea typeface="UD デジタル 教科書体 NK-R" panose="02020400000000000000" pitchFamily="18" charset="-128"/>
                        </a:rPr>
                        <a:t>）に取り組む。また、情報システムの整備に当</a:t>
                      </a:r>
                    </a:p>
                    <a:p>
                      <a:pPr algn="l"/>
                      <a:r>
                        <a:rPr kumimoji="1" lang="ja-JP" altLang="en-US" sz="800" dirty="0">
                          <a:latin typeface="UD デジタル 教科書体 NK-R" panose="02020400000000000000" pitchFamily="18" charset="-128"/>
                          <a:ea typeface="UD デジタル 教科書体 NK-R" panose="02020400000000000000" pitchFamily="18" charset="-128"/>
                        </a:rPr>
                        <a:t>たっては、情報システムの性質や目的に応じた利用者視点の</a:t>
                      </a:r>
                      <a:r>
                        <a:rPr kumimoji="1" lang="en-US" altLang="ja-JP" sz="800" dirty="0">
                          <a:latin typeface="UD デジタル 教科書体 NK-R" panose="02020400000000000000" pitchFamily="18" charset="-128"/>
                          <a:ea typeface="UD デジタル 教科書体 NK-R" panose="02020400000000000000" pitchFamily="18" charset="-128"/>
                        </a:rPr>
                        <a:t>KPI</a:t>
                      </a:r>
                      <a:r>
                        <a:rPr kumimoji="1" lang="ja-JP" altLang="en-US" sz="800" dirty="0">
                          <a:latin typeface="UD デジタル 教科書体 NK-R" panose="02020400000000000000" pitchFamily="18" charset="-128"/>
                          <a:ea typeface="UD デジタル 教科書体 NK-R" panose="02020400000000000000" pitchFamily="18" charset="-128"/>
                        </a:rPr>
                        <a:t>を設定した上で、行政サービス改革に取り組む</a:t>
                      </a: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981934753"/>
                  </a:ext>
                </a:extLst>
              </a:tr>
              <a:tr h="697886">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オープンデータの推進・官民データ活用の推進</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３</a:t>
                      </a:r>
                    </a:p>
                  </a:txBody>
                  <a:tcPr anchor="ct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latin typeface="UD デジタル 教科書体 NK-R" panose="02020400000000000000" pitchFamily="18" charset="-128"/>
                          <a:ea typeface="UD デジタル 教科書体 NK-R" panose="02020400000000000000" pitchFamily="18" charset="-128"/>
                        </a:rPr>
                        <a:t>地方公共団体向けのガイドライン・手引書、「推奨データセット」等も参考にしながら、利用者ニーズに即したオープンデータ化を積極的に進めるとともにオープンデータ・バイ・デザインの考え方に基づく情報システム（当該情報システムに係る行政手続を含む。）の設計や整備を含めたオープンデータ及び行政内部でのデータ活用を推進。オープンデータに既に取り組んでいる地方公共団体においては、令和４年度中に、オープンデータの取組の質を測る指標を策定・公開</a:t>
                      </a: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endParaRPr kumimoji="1" lang="ja-JP" altLang="en-US" sz="8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800" dirty="0">
                          <a:latin typeface="UD デジタル 教科書体 NK-R" panose="02020400000000000000" pitchFamily="18" charset="-128"/>
                          <a:ea typeface="UD デジタル 教科書体 NK-R" panose="02020400000000000000" pitchFamily="18" charset="-128"/>
                        </a:rPr>
                        <a:t>─</a:t>
                      </a:r>
                    </a:p>
                  </a:txBody>
                  <a:tcPr anchor="ctr"/>
                </a:tc>
                <a:extLst>
                  <a:ext uri="{0D108BD9-81ED-4DB2-BD59-A6C34878D82A}">
                    <a16:rowId xmlns:a16="http://schemas.microsoft.com/office/drawing/2014/main" val="811246230"/>
                  </a:ext>
                </a:extLst>
              </a:tr>
            </a:tbl>
          </a:graphicData>
        </a:graphic>
      </p:graphicFrame>
      <p:sp>
        <p:nvSpPr>
          <p:cNvPr id="18" name="正方形/長方形 17">
            <a:extLst>
              <a:ext uri="{FF2B5EF4-FFF2-40B4-BE49-F238E27FC236}">
                <a16:creationId xmlns:a16="http://schemas.microsoft.com/office/drawing/2014/main" id="{5DBFD7A5-708C-460D-994D-7252033E8FF0}"/>
              </a:ext>
            </a:extLst>
          </p:cNvPr>
          <p:cNvSpPr/>
          <p:nvPr/>
        </p:nvSpPr>
        <p:spPr>
          <a:xfrm>
            <a:off x="-1075" y="7157446"/>
            <a:ext cx="10820406" cy="40248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１　</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2023</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年（令和５年）１月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20</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日「自治体ＤＸ全体手順書</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第</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2.1</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」総務省</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２　ＢＰＲ（</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Business Process Reengineering</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）とは、現在の業務プロセスを詳細に調査・分解し、国民サービスの質の向上や人的リソースの活用等の面からどのような問題点があるかを徹底的に分析して、業務プロセスそのものの再構築を図ること</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３　平成</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28</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12</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14</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日公布・施行「官民データ活用推進基本法」及び平成</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29</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年５月</a:t>
            </a:r>
            <a:r>
              <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30</a:t>
            </a:r>
            <a:r>
              <a:rPr lang="ja-JP" altLang="en-US"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日付高度情報通信ネットワーク社会推進戦略本部・官民データ活用推進戦略会議決定「オープンデータ基本指針」</a:t>
            </a:r>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19" name="矢印: 五方向 18">
            <a:extLst>
              <a:ext uri="{FF2B5EF4-FFF2-40B4-BE49-F238E27FC236}">
                <a16:creationId xmlns:a16="http://schemas.microsoft.com/office/drawing/2014/main" id="{B8B6745D-A1D5-4A0D-A5D2-A031CD6CD688}"/>
              </a:ext>
            </a:extLst>
          </p:cNvPr>
          <p:cNvSpPr/>
          <p:nvPr/>
        </p:nvSpPr>
        <p:spPr>
          <a:xfrm>
            <a:off x="3125742" y="4899001"/>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9D310F1F-36BF-49F1-A0B8-07931FEE64D8}"/>
              </a:ext>
            </a:extLst>
          </p:cNvPr>
          <p:cNvSpPr/>
          <p:nvPr/>
        </p:nvSpPr>
        <p:spPr>
          <a:xfrm>
            <a:off x="3125742" y="4945232"/>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調査・研究</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21" name="矢印: 五方向 20">
            <a:extLst>
              <a:ext uri="{FF2B5EF4-FFF2-40B4-BE49-F238E27FC236}">
                <a16:creationId xmlns:a16="http://schemas.microsoft.com/office/drawing/2014/main" id="{E3424185-0A77-4F9B-95BF-A343E92780C8}"/>
              </a:ext>
            </a:extLst>
          </p:cNvPr>
          <p:cNvSpPr/>
          <p:nvPr/>
        </p:nvSpPr>
        <p:spPr>
          <a:xfrm>
            <a:off x="3128850" y="6227062"/>
            <a:ext cx="6724266" cy="37322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a:p>
        </p:txBody>
      </p:sp>
      <p:sp>
        <p:nvSpPr>
          <p:cNvPr id="22" name="正方形/長方形 21">
            <a:extLst>
              <a:ext uri="{FF2B5EF4-FFF2-40B4-BE49-F238E27FC236}">
                <a16:creationId xmlns:a16="http://schemas.microsoft.com/office/drawing/2014/main" id="{2556DAF0-4DBB-4135-AE11-5B77D87FC1D3}"/>
              </a:ext>
            </a:extLst>
          </p:cNvPr>
          <p:cNvSpPr/>
          <p:nvPr/>
        </p:nvSpPr>
        <p:spPr>
          <a:xfrm>
            <a:off x="3128850" y="6273293"/>
            <a:ext cx="6724266" cy="2807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調査・研究</a:t>
            </a:r>
            <a:endParaRPr lang="en-US" altLang="ja-JP" sz="9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Tree>
    <p:extLst>
      <p:ext uri="{BB962C8B-B14F-4D97-AF65-F5344CB8AC3E}">
        <p14:creationId xmlns:p14="http://schemas.microsoft.com/office/powerpoint/2010/main" val="536438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C991C86A-DB55-470E-AC2B-35B600DE659B}"/>
              </a:ext>
            </a:extLst>
          </p:cNvPr>
          <p:cNvSpPr/>
          <p:nvPr/>
        </p:nvSpPr>
        <p:spPr>
          <a:xfrm>
            <a:off x="0" y="0"/>
            <a:ext cx="10691813" cy="7559675"/>
          </a:xfrm>
          <a:prstGeom prst="roundRect">
            <a:avLst>
              <a:gd name="adj" fmla="val 0"/>
            </a:avLst>
          </a:prstGeom>
          <a:gradFill flip="none" rotWithShape="1">
            <a:gsLst>
              <a:gs pos="0">
                <a:srgbClr val="FFCCCC"/>
              </a:gs>
              <a:gs pos="62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スライド番号プレースホルダー 3">
            <a:extLst>
              <a:ext uri="{FF2B5EF4-FFF2-40B4-BE49-F238E27FC236}">
                <a16:creationId xmlns:a16="http://schemas.microsoft.com/office/drawing/2014/main" id="{B203D1CE-7D7B-4458-A7EF-FA267CFC05FC}"/>
              </a:ext>
            </a:extLst>
          </p:cNvPr>
          <p:cNvSpPr>
            <a:spLocks noGrp="1"/>
          </p:cNvSpPr>
          <p:nvPr>
            <p:ph type="sldNum" sz="quarter" idx="12"/>
          </p:nvPr>
        </p:nvSpPr>
        <p:spPr>
          <a:xfrm>
            <a:off x="9862457" y="109165"/>
            <a:ext cx="829356" cy="402483"/>
          </a:xfrm>
        </p:spPr>
        <p:txBody>
          <a:bodyPr/>
          <a:lstStyle/>
          <a:p>
            <a:pPr algn="ctr"/>
            <a:fld id="{2214DDD6-63DB-4919-A1F3-58F090FA2CE2}" type="slidenum">
              <a:rPr kumimoji="1" lang="ja-JP" altLang="en-US" sz="1400" smtClean="0">
                <a:latin typeface="UD デジタル 教科書体 NK-R" panose="02020400000000000000" pitchFamily="18" charset="-128"/>
                <a:ea typeface="UD デジタル 教科書体 NK-R" panose="02020400000000000000" pitchFamily="18" charset="-128"/>
              </a:rPr>
              <a:pPr algn="ctr"/>
              <a:t>7</a:t>
            </a:fld>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0C876B3-9295-4DC7-9CC2-00D93058F899}"/>
              </a:ext>
            </a:extLst>
          </p:cNvPr>
          <p:cNvSpPr/>
          <p:nvPr/>
        </p:nvSpPr>
        <p:spPr>
          <a:xfrm>
            <a:off x="-4521" y="151490"/>
            <a:ext cx="10696334" cy="47304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用語集</a:t>
            </a:r>
            <a:endParaRPr lang="ja-JP"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8" name="正方形/長方形 7">
            <a:extLst>
              <a:ext uri="{FF2B5EF4-FFF2-40B4-BE49-F238E27FC236}">
                <a16:creationId xmlns:a16="http://schemas.microsoft.com/office/drawing/2014/main" id="{6D0947E8-3BB8-433C-AD7F-463B55F18DEA}"/>
              </a:ext>
            </a:extLst>
          </p:cNvPr>
          <p:cNvSpPr/>
          <p:nvPr/>
        </p:nvSpPr>
        <p:spPr>
          <a:xfrm>
            <a:off x="777667" y="727873"/>
            <a:ext cx="9520015" cy="63822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n-US" altLang="ja-JP"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・ＤＸ（デジタルトランスフォーメーション）</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デジタル技術を活用して、業務プロセスを改善していくだけでは　なく、製品やサービスそのものを変革するとともに、組織、企業文化、風土をも改革し、競争上の優位性を確立すること。</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・ＡＩ（人工知能）</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コンピュータがデータを分析し、推論や判断、最適化提案、課題提起や解決、学習などを行う、人間の知的能力を模倣する技術。</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・ＲＰＡ（ロボティック・プロセス・オートメーション）</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これまで人間のみが対応可能と想定されていた作業、より高度な作業を、人間に代わって実施できる、ＡＩ、機械学習等を含む認知技術を活用して代行・代替する取り組み。</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・デジタルデバイド</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sz="1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インターネットやパソコン等の情報通信技術を利用できる者と利用できない者との間に生じる格差</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・ＢＰＲ（ビジネス・プロセス・リエンジニアリング）</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sz="1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現在の業務プロセスを詳細に調査・分解し、国民サービスの質の向上や人的リソースの活用等の面からどのような問題点があるかを徹底的に分析して、業務プロセスそのものの再構築を図ること。</a:t>
            </a:r>
            <a:endParaRPr lang="en-US" altLang="ja-JP" sz="1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・ＫＰＩ（重要業績評価指標）</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　</a:t>
            </a:r>
            <a:r>
              <a:rPr lang="ja-JP" altLang="en-US" sz="1800"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rPr>
              <a:t>企業や組織の目標を達成するために行う日々の活動の具体的な行動指標。</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メイリオ" pitchFamily="50" charset="-128"/>
            </a:endParaRPr>
          </a:p>
          <a:p>
            <a:endParaRPr lang="en-US" altLang="ja-JP" sz="2000" spc="55" dirty="0">
              <a:solidFill>
                <a:srgbClr val="000000"/>
              </a:solidFill>
              <a:effectLst/>
              <a:ea typeface="UD デジタル 教科書体 NK-R" panose="02020400000000000000" pitchFamily="18" charset="-128"/>
              <a:cs typeface="ＭＳ 明朝" panose="02020609040205080304" pitchFamily="17" charset="-128"/>
            </a:endParaRPr>
          </a:p>
        </p:txBody>
      </p:sp>
      <p:sp>
        <p:nvSpPr>
          <p:cNvPr id="19" name="正方形/長方形 18">
            <a:extLst>
              <a:ext uri="{FF2B5EF4-FFF2-40B4-BE49-F238E27FC236}">
                <a16:creationId xmlns:a16="http://schemas.microsoft.com/office/drawing/2014/main" id="{D14AE57C-4641-4222-9A01-A551C472DC80}"/>
              </a:ext>
            </a:extLst>
          </p:cNvPr>
          <p:cNvSpPr/>
          <p:nvPr/>
        </p:nvSpPr>
        <p:spPr>
          <a:xfrm>
            <a:off x="7498701" y="5565441"/>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
        <p:nvSpPr>
          <p:cNvPr id="20" name="正方形/長方形 19">
            <a:extLst>
              <a:ext uri="{FF2B5EF4-FFF2-40B4-BE49-F238E27FC236}">
                <a16:creationId xmlns:a16="http://schemas.microsoft.com/office/drawing/2014/main" id="{9AFEDF2F-59E4-43FB-9A44-ABF75D5A4BF0}"/>
              </a:ext>
            </a:extLst>
          </p:cNvPr>
          <p:cNvSpPr/>
          <p:nvPr/>
        </p:nvSpPr>
        <p:spPr>
          <a:xfrm>
            <a:off x="7505267" y="5929188"/>
            <a:ext cx="2164700" cy="47304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endParaRPr lang="en-US" altLang="ja-JP" sz="2000" spc="50" dirty="0">
              <a:solidFill>
                <a:srgbClr val="000000"/>
              </a:solidFill>
              <a:ea typeface="UD デジタル 教科書体 NK-R" panose="02020400000000000000" pitchFamily="18" charset="-128"/>
              <a:cs typeface="ＭＳ 明朝" panose="02020609040205080304" pitchFamily="17" charset="-128"/>
            </a:endParaRPr>
          </a:p>
        </p:txBody>
      </p:sp>
    </p:spTree>
    <p:extLst>
      <p:ext uri="{BB962C8B-B14F-4D97-AF65-F5344CB8AC3E}">
        <p14:creationId xmlns:p14="http://schemas.microsoft.com/office/powerpoint/2010/main" val="36647471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dirty="0"/>
        </a:defPPr>
      </a:lstStyle>
      <a:style>
        <a:lnRef idx="3">
          <a:schemeClr val="lt1"/>
        </a:lnRef>
        <a:fillRef idx="1">
          <a:schemeClr val="accent5"/>
        </a:fillRef>
        <a:effectRef idx="1">
          <a:schemeClr val="accent5"/>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9D966C96A9A2148918F2C807D32B534" ma:contentTypeVersion="15" ma:contentTypeDescription="新しいドキュメントを作成します。" ma:contentTypeScope="" ma:versionID="f72b2a30c39987d4e409bc79724ac994">
  <xsd:schema xmlns:xsd="http://www.w3.org/2001/XMLSchema" xmlns:xs="http://www.w3.org/2001/XMLSchema" xmlns:p="http://schemas.microsoft.com/office/2006/metadata/properties" xmlns:ns2="f0a06ab6-7d72-4d43-af5b-91a621d1b248" xmlns:ns3="85bcc70a-b6d4-4301-b95d-859dbba65b88" targetNamespace="http://schemas.microsoft.com/office/2006/metadata/properties" ma:root="true" ma:fieldsID="78bde247d9a34136a2ef89ce5c4093bc" ns2:_="" ns3:_="">
    <xsd:import namespace="f0a06ab6-7d72-4d43-af5b-91a621d1b248"/>
    <xsd:import namespace="85bcc70a-b6d4-4301-b95d-859dbba65b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_Flow_SignoffStatu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a06ab6-7d72-4d43-af5b-91a621d1b2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_Flow_SignoffStatus" ma:index="11" nillable="true" ma:displayName="承認の状態" ma:internalName="_x627f__x8a8d__x306e__x72b6__x614b_">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682fffd2-1a7e-4a75-aac9-6b1bb4617c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5bcc70a-b6d4-4301-b95d-859dbba65b88"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acc93ac6-58ac-44ed-8c7d-f70a27f4a770}" ma:internalName="TaxCatchAll" ma:showField="CatchAllData" ma:web="85bcc70a-b6d4-4301-b95d-859dbba65b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5bcc70a-b6d4-4301-b95d-859dbba65b88" xsi:nil="true"/>
    <lcf76f155ced4ddcb4097134ff3c332f xmlns="f0a06ab6-7d72-4d43-af5b-91a621d1b248">
      <Terms xmlns="http://schemas.microsoft.com/office/infopath/2007/PartnerControls"/>
    </lcf76f155ced4ddcb4097134ff3c332f>
    <_Flow_SignoffStatus xmlns="f0a06ab6-7d72-4d43-af5b-91a621d1b24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B557BB-C63C-4B23-B706-5EF619DC30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a06ab6-7d72-4d43-af5b-91a621d1b248"/>
    <ds:schemaRef ds:uri="85bcc70a-b6d4-4301-b95d-859dbba65b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D3D92C-B6DC-4E37-AB69-EA21302B1D19}">
  <ds:schemaRefs>
    <ds:schemaRef ds:uri="http://purl.org/dc/dcmitype/"/>
    <ds:schemaRef ds:uri="http://schemas.microsoft.com/office/infopath/2007/PartnerControls"/>
    <ds:schemaRef ds:uri="85bcc70a-b6d4-4301-b95d-859dbba65b88"/>
    <ds:schemaRef ds:uri="http://schemas.microsoft.com/office/2006/documentManagement/types"/>
    <ds:schemaRef ds:uri="http://www.w3.org/XML/1998/namespace"/>
    <ds:schemaRef ds:uri="http://purl.org/dc/terms/"/>
    <ds:schemaRef ds:uri="http://schemas.openxmlformats.org/package/2006/metadata/core-properties"/>
    <ds:schemaRef ds:uri="f0a06ab6-7d72-4d43-af5b-91a621d1b248"/>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F128A955-BCC1-4D3F-B774-F11D2450F0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2619</TotalTime>
  <Words>3296</Words>
  <Application>Microsoft Office PowerPoint</Application>
  <PresentationFormat>ユーザー設定</PresentationFormat>
  <Paragraphs>309</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明朝</vt:lpstr>
      <vt:lpstr>UD デジタル 教科書体 NK-B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縣　直弥</dc:creator>
  <cp:lastModifiedBy>森谷　大樹</cp:lastModifiedBy>
  <cp:revision>231</cp:revision>
  <cp:lastPrinted>2023-05-12T00:59:27Z</cp:lastPrinted>
  <dcterms:modified xsi:type="dcterms:W3CDTF">2023-05-15T09:06:55Z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0x010100F03C40425B1F0D41B52D45FB8BB92A23</vt:lpwstr>
  </property>
</Properties>
</file>